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5" r:id="rId4"/>
    <p:sldId id="277" r:id="rId5"/>
    <p:sldId id="267" r:id="rId6"/>
    <p:sldId id="286" r:id="rId7"/>
    <p:sldId id="268" r:id="rId8"/>
    <p:sldId id="269" r:id="rId9"/>
    <p:sldId id="270" r:id="rId10"/>
    <p:sldId id="280" r:id="rId11"/>
    <p:sldId id="271" r:id="rId12"/>
    <p:sldId id="299" r:id="rId13"/>
    <p:sldId id="281" r:id="rId14"/>
    <p:sldId id="258" r:id="rId15"/>
    <p:sldId id="283" r:id="rId16"/>
    <p:sldId id="282" r:id="rId17"/>
    <p:sldId id="260" r:id="rId18"/>
    <p:sldId id="262" r:id="rId19"/>
    <p:sldId id="263" r:id="rId20"/>
    <p:sldId id="264" r:id="rId21"/>
    <p:sldId id="284" r:id="rId22"/>
    <p:sldId id="304" r:id="rId23"/>
    <p:sldId id="292" r:id="rId24"/>
    <p:sldId id="293" r:id="rId25"/>
    <p:sldId id="300" r:id="rId26"/>
    <p:sldId id="294" r:id="rId27"/>
    <p:sldId id="295" r:id="rId28"/>
    <p:sldId id="296" r:id="rId29"/>
    <p:sldId id="297" r:id="rId30"/>
    <p:sldId id="302" r:id="rId31"/>
    <p:sldId id="301" r:id="rId32"/>
    <p:sldId id="298" r:id="rId33"/>
    <p:sldId id="273" r:id="rId34"/>
    <p:sldId id="303"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2832" autoAdjust="0"/>
  </p:normalViewPr>
  <p:slideViewPr>
    <p:cSldViewPr snapToGrid="0">
      <p:cViewPr varScale="1">
        <p:scale>
          <a:sx n="104" d="100"/>
          <a:sy n="104"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Etches" userId="7dd6ec4d-7771-45a2-871e-bea7504a89c1" providerId="ADAL" clId="{235075EE-B164-43E1-B5E8-097448407FF6}"/>
    <pc:docChg chg="undo custSel addSld delSld modSld sldOrd">
      <pc:chgData name="Callum Etches" userId="7dd6ec4d-7771-45a2-871e-bea7504a89c1" providerId="ADAL" clId="{235075EE-B164-43E1-B5E8-097448407FF6}" dt="2024-07-12T09:29:27.043" v="1734" actId="20577"/>
      <pc:docMkLst>
        <pc:docMk/>
      </pc:docMkLst>
      <pc:sldChg chg="modSp mod">
        <pc:chgData name="Callum Etches" userId="7dd6ec4d-7771-45a2-871e-bea7504a89c1" providerId="ADAL" clId="{235075EE-B164-43E1-B5E8-097448407FF6}" dt="2024-07-10T16:29:36.439" v="714" actId="1076"/>
        <pc:sldMkLst>
          <pc:docMk/>
          <pc:sldMk cId="171970996" sldId="256"/>
        </pc:sldMkLst>
        <pc:spChg chg="mod">
          <ac:chgData name="Callum Etches" userId="7dd6ec4d-7771-45a2-871e-bea7504a89c1" providerId="ADAL" clId="{235075EE-B164-43E1-B5E8-097448407FF6}" dt="2024-07-10T16:29:32.176" v="713" actId="20577"/>
          <ac:spMkLst>
            <pc:docMk/>
            <pc:sldMk cId="171970996" sldId="256"/>
            <ac:spMk id="2" creationId="{31D96B63-F85C-956B-8E63-0212F999617E}"/>
          </ac:spMkLst>
        </pc:spChg>
        <pc:spChg chg="mod">
          <ac:chgData name="Callum Etches" userId="7dd6ec4d-7771-45a2-871e-bea7504a89c1" providerId="ADAL" clId="{235075EE-B164-43E1-B5E8-097448407FF6}" dt="2024-07-10T16:29:36.439" v="714" actId="1076"/>
          <ac:spMkLst>
            <pc:docMk/>
            <pc:sldMk cId="171970996" sldId="256"/>
            <ac:spMk id="3" creationId="{DC007020-9D05-A947-F416-F433CDA98E9F}"/>
          </ac:spMkLst>
        </pc:spChg>
      </pc:sldChg>
      <pc:sldChg chg="modSp mod">
        <pc:chgData name="Callum Etches" userId="7dd6ec4d-7771-45a2-871e-bea7504a89c1" providerId="ADAL" clId="{235075EE-B164-43E1-B5E8-097448407FF6}" dt="2024-07-11T07:40:14.964" v="743" actId="20577"/>
        <pc:sldMkLst>
          <pc:docMk/>
          <pc:sldMk cId="2653978793" sldId="257"/>
        </pc:sldMkLst>
        <pc:spChg chg="mod">
          <ac:chgData name="Callum Etches" userId="7dd6ec4d-7771-45a2-871e-bea7504a89c1" providerId="ADAL" clId="{235075EE-B164-43E1-B5E8-097448407FF6}" dt="2024-07-11T07:40:14.964" v="743" actId="20577"/>
          <ac:spMkLst>
            <pc:docMk/>
            <pc:sldMk cId="2653978793" sldId="257"/>
            <ac:spMk id="3" creationId="{3450A56A-583E-BEA7-157B-021F09D5F142}"/>
          </ac:spMkLst>
        </pc:spChg>
      </pc:sldChg>
      <pc:sldChg chg="addSp modSp mod">
        <pc:chgData name="Callum Etches" userId="7dd6ec4d-7771-45a2-871e-bea7504a89c1" providerId="ADAL" clId="{235075EE-B164-43E1-B5E8-097448407FF6}" dt="2024-07-11T07:41:58.919" v="747" actId="1076"/>
        <pc:sldMkLst>
          <pc:docMk/>
          <pc:sldMk cId="99785417" sldId="260"/>
        </pc:sldMkLst>
        <pc:spChg chg="mod">
          <ac:chgData name="Callum Etches" userId="7dd6ec4d-7771-45a2-871e-bea7504a89c1" providerId="ADAL" clId="{235075EE-B164-43E1-B5E8-097448407FF6}" dt="2024-07-10T16:03:11.834" v="640" actId="20577"/>
          <ac:spMkLst>
            <pc:docMk/>
            <pc:sldMk cId="99785417" sldId="260"/>
            <ac:spMk id="3" creationId="{575027A3-15CC-BDDE-A1A8-680827A7F6AE}"/>
          </ac:spMkLst>
        </pc:spChg>
        <pc:spChg chg="add mod">
          <ac:chgData name="Callum Etches" userId="7dd6ec4d-7771-45a2-871e-bea7504a89c1" providerId="ADAL" clId="{235075EE-B164-43E1-B5E8-097448407FF6}" dt="2024-07-11T07:41:58.919" v="747" actId="1076"/>
          <ac:spMkLst>
            <pc:docMk/>
            <pc:sldMk cId="99785417" sldId="260"/>
            <ac:spMk id="4" creationId="{756CDA09-4103-6810-C9B8-1AE352D930E6}"/>
          </ac:spMkLst>
        </pc:spChg>
        <pc:spChg chg="mod">
          <ac:chgData name="Callum Etches" userId="7dd6ec4d-7771-45a2-871e-bea7504a89c1" providerId="ADAL" clId="{235075EE-B164-43E1-B5E8-097448407FF6}" dt="2024-07-10T16:02:34.053" v="594" actId="20577"/>
          <ac:spMkLst>
            <pc:docMk/>
            <pc:sldMk cId="99785417" sldId="260"/>
            <ac:spMk id="6" creationId="{9A753E49-7CAF-C7B4-8B94-21425CBF2518}"/>
          </ac:spMkLst>
        </pc:spChg>
      </pc:sldChg>
      <pc:sldChg chg="del">
        <pc:chgData name="Callum Etches" userId="7dd6ec4d-7771-45a2-871e-bea7504a89c1" providerId="ADAL" clId="{235075EE-B164-43E1-B5E8-097448407FF6}" dt="2024-07-10T11:10:06.282" v="220" actId="47"/>
        <pc:sldMkLst>
          <pc:docMk/>
          <pc:sldMk cId="3882541923" sldId="261"/>
        </pc:sldMkLst>
      </pc:sldChg>
      <pc:sldChg chg="modSp mod">
        <pc:chgData name="Callum Etches" userId="7dd6ec4d-7771-45a2-871e-bea7504a89c1" providerId="ADAL" clId="{235075EE-B164-43E1-B5E8-097448407FF6}" dt="2024-07-10T16:08:20.119" v="690" actId="20577"/>
        <pc:sldMkLst>
          <pc:docMk/>
          <pc:sldMk cId="862111762" sldId="262"/>
        </pc:sldMkLst>
        <pc:spChg chg="mod">
          <ac:chgData name="Callum Etches" userId="7dd6ec4d-7771-45a2-871e-bea7504a89c1" providerId="ADAL" clId="{235075EE-B164-43E1-B5E8-097448407FF6}" dt="2024-07-10T16:08:13.369" v="683" actId="20577"/>
          <ac:spMkLst>
            <pc:docMk/>
            <pc:sldMk cId="862111762" sldId="262"/>
            <ac:spMk id="2" creationId="{A461285F-F430-DB4D-28F1-2B25FA6B31A5}"/>
          </ac:spMkLst>
        </pc:spChg>
        <pc:graphicFrameChg chg="modGraphic">
          <ac:chgData name="Callum Etches" userId="7dd6ec4d-7771-45a2-871e-bea7504a89c1" providerId="ADAL" clId="{235075EE-B164-43E1-B5E8-097448407FF6}" dt="2024-07-10T16:08:20.119" v="690" actId="20577"/>
          <ac:graphicFrameMkLst>
            <pc:docMk/>
            <pc:sldMk cId="862111762" sldId="262"/>
            <ac:graphicFrameMk id="4" creationId="{C756E7A5-8026-5FC6-088E-DAF742BB3D37}"/>
          </ac:graphicFrameMkLst>
        </pc:graphicFrameChg>
      </pc:sldChg>
      <pc:sldChg chg="modSp mod">
        <pc:chgData name="Callum Etches" userId="7dd6ec4d-7771-45a2-871e-bea7504a89c1" providerId="ADAL" clId="{235075EE-B164-43E1-B5E8-097448407FF6}" dt="2024-07-11T07:40:03.728" v="742" actId="20577"/>
        <pc:sldMkLst>
          <pc:docMk/>
          <pc:sldMk cId="1784651761" sldId="275"/>
        </pc:sldMkLst>
        <pc:spChg chg="mod">
          <ac:chgData name="Callum Etches" userId="7dd6ec4d-7771-45a2-871e-bea7504a89c1" providerId="ADAL" clId="{235075EE-B164-43E1-B5E8-097448407FF6}" dt="2024-07-11T07:40:03.728" v="742" actId="20577"/>
          <ac:spMkLst>
            <pc:docMk/>
            <pc:sldMk cId="1784651761" sldId="275"/>
            <ac:spMk id="3" creationId="{58E33E5E-542E-9C23-D5F3-84089C198650}"/>
          </ac:spMkLst>
        </pc:spChg>
      </pc:sldChg>
      <pc:sldChg chg="modSp mod">
        <pc:chgData name="Callum Etches" userId="7dd6ec4d-7771-45a2-871e-bea7504a89c1" providerId="ADAL" clId="{235075EE-B164-43E1-B5E8-097448407FF6}" dt="2024-07-11T07:50:10.932" v="814" actId="20577"/>
        <pc:sldMkLst>
          <pc:docMk/>
          <pc:sldMk cId="3630852461" sldId="277"/>
        </pc:sldMkLst>
        <pc:spChg chg="mod">
          <ac:chgData name="Callum Etches" userId="7dd6ec4d-7771-45a2-871e-bea7504a89c1" providerId="ADAL" clId="{235075EE-B164-43E1-B5E8-097448407FF6}" dt="2024-07-09T13:19:48.342" v="1" actId="20577"/>
          <ac:spMkLst>
            <pc:docMk/>
            <pc:sldMk cId="3630852461" sldId="277"/>
            <ac:spMk id="2" creationId="{E89C53F4-6986-375B-1689-DF870CA1A67E}"/>
          </ac:spMkLst>
        </pc:spChg>
        <pc:spChg chg="mod">
          <ac:chgData name="Callum Etches" userId="7dd6ec4d-7771-45a2-871e-bea7504a89c1" providerId="ADAL" clId="{235075EE-B164-43E1-B5E8-097448407FF6}" dt="2024-07-11T07:50:10.932" v="814" actId="20577"/>
          <ac:spMkLst>
            <pc:docMk/>
            <pc:sldMk cId="3630852461" sldId="277"/>
            <ac:spMk id="3" creationId="{5BECCD43-82F4-6FDA-97A5-DC17EF846A85}"/>
          </ac:spMkLst>
        </pc:spChg>
        <pc:spChg chg="mod">
          <ac:chgData name="Callum Etches" userId="7dd6ec4d-7771-45a2-871e-bea7504a89c1" providerId="ADAL" clId="{235075EE-B164-43E1-B5E8-097448407FF6}" dt="2024-07-10T09:38:58.036" v="214" actId="1076"/>
          <ac:spMkLst>
            <pc:docMk/>
            <pc:sldMk cId="3630852461" sldId="277"/>
            <ac:spMk id="4" creationId="{210003F3-F33C-E14D-B96C-FD04870E8752}"/>
          </ac:spMkLst>
        </pc:spChg>
      </pc:sldChg>
      <pc:sldChg chg="modSp mod">
        <pc:chgData name="Callum Etches" userId="7dd6ec4d-7771-45a2-871e-bea7504a89c1" providerId="ADAL" clId="{235075EE-B164-43E1-B5E8-097448407FF6}" dt="2024-07-10T10:57:12.509" v="218" actId="20577"/>
        <pc:sldMkLst>
          <pc:docMk/>
          <pc:sldMk cId="880235864" sldId="281"/>
        </pc:sldMkLst>
        <pc:spChg chg="mod">
          <ac:chgData name="Callum Etches" userId="7dd6ec4d-7771-45a2-871e-bea7504a89c1" providerId="ADAL" clId="{235075EE-B164-43E1-B5E8-097448407FF6}" dt="2024-07-10T10:57:12.509" v="218" actId="20577"/>
          <ac:spMkLst>
            <pc:docMk/>
            <pc:sldMk cId="880235864" sldId="281"/>
            <ac:spMk id="2" creationId="{A53483AE-C9F8-ECD5-5AEA-2EFA0FE46A88}"/>
          </ac:spMkLst>
        </pc:spChg>
      </pc:sldChg>
      <pc:sldChg chg="add del">
        <pc:chgData name="Callum Etches" userId="7dd6ec4d-7771-45a2-871e-bea7504a89c1" providerId="ADAL" clId="{235075EE-B164-43E1-B5E8-097448407FF6}" dt="2024-07-10T14:43:55.071" v="238" actId="2696"/>
        <pc:sldMkLst>
          <pc:docMk/>
          <pc:sldMk cId="1349734248" sldId="283"/>
        </pc:sldMkLst>
      </pc:sldChg>
      <pc:sldChg chg="modSp mod">
        <pc:chgData name="Callum Etches" userId="7dd6ec4d-7771-45a2-871e-bea7504a89c1" providerId="ADAL" clId="{235075EE-B164-43E1-B5E8-097448407FF6}" dt="2024-07-09T13:20:02.298" v="4" actId="20577"/>
        <pc:sldMkLst>
          <pc:docMk/>
          <pc:sldMk cId="2373482427" sldId="286"/>
        </pc:sldMkLst>
        <pc:spChg chg="mod">
          <ac:chgData name="Callum Etches" userId="7dd6ec4d-7771-45a2-871e-bea7504a89c1" providerId="ADAL" clId="{235075EE-B164-43E1-B5E8-097448407FF6}" dt="2024-07-09T13:20:02.298" v="4" actId="20577"/>
          <ac:spMkLst>
            <pc:docMk/>
            <pc:sldMk cId="2373482427" sldId="286"/>
            <ac:spMk id="3" creationId="{BE6B1173-ACE0-1747-1B35-453031D92D76}"/>
          </ac:spMkLst>
        </pc:spChg>
      </pc:sldChg>
      <pc:sldChg chg="addSp modSp mod">
        <pc:chgData name="Callum Etches" userId="7dd6ec4d-7771-45a2-871e-bea7504a89c1" providerId="ADAL" clId="{235075EE-B164-43E1-B5E8-097448407FF6}" dt="2024-07-10T15:24:26.034" v="541"/>
        <pc:sldMkLst>
          <pc:docMk/>
          <pc:sldMk cId="2117107278" sldId="290"/>
        </pc:sldMkLst>
        <pc:spChg chg="mod">
          <ac:chgData name="Callum Etches" userId="7dd6ec4d-7771-45a2-871e-bea7504a89c1" providerId="ADAL" clId="{235075EE-B164-43E1-B5E8-097448407FF6}" dt="2024-07-10T15:24:14.599" v="540" actId="1076"/>
          <ac:spMkLst>
            <pc:docMk/>
            <pc:sldMk cId="2117107278" sldId="290"/>
            <ac:spMk id="2" creationId="{8EF483B3-521E-A944-B986-6A33AADBD3FD}"/>
          </ac:spMkLst>
        </pc:spChg>
        <pc:picChg chg="add mod">
          <ac:chgData name="Callum Etches" userId="7dd6ec4d-7771-45a2-871e-bea7504a89c1" providerId="ADAL" clId="{235075EE-B164-43E1-B5E8-097448407FF6}" dt="2024-07-10T15:24:26.034" v="541"/>
          <ac:picMkLst>
            <pc:docMk/>
            <pc:sldMk cId="2117107278" sldId="290"/>
            <ac:picMk id="3" creationId="{E81602B7-90B4-F34D-A144-ED8E6BFF9745}"/>
          </ac:picMkLst>
        </pc:picChg>
        <pc:picChg chg="add mod">
          <ac:chgData name="Callum Etches" userId="7dd6ec4d-7771-45a2-871e-bea7504a89c1" providerId="ADAL" clId="{235075EE-B164-43E1-B5E8-097448407FF6}" dt="2024-07-10T15:24:26.034" v="541"/>
          <ac:picMkLst>
            <pc:docMk/>
            <pc:sldMk cId="2117107278" sldId="290"/>
            <ac:picMk id="4" creationId="{B58E6DBC-FEBA-E256-3F7E-5534E5E8E011}"/>
          </ac:picMkLst>
        </pc:picChg>
      </pc:sldChg>
      <pc:sldChg chg="modSp mod">
        <pc:chgData name="Callum Etches" userId="7dd6ec4d-7771-45a2-871e-bea7504a89c1" providerId="ADAL" clId="{235075EE-B164-43E1-B5E8-097448407FF6}" dt="2024-07-11T08:15:10.208" v="1680" actId="27636"/>
        <pc:sldMkLst>
          <pc:docMk/>
          <pc:sldMk cId="2846196771" sldId="291"/>
        </pc:sldMkLst>
        <pc:spChg chg="mod">
          <ac:chgData name="Callum Etches" userId="7dd6ec4d-7771-45a2-871e-bea7504a89c1" providerId="ADAL" clId="{235075EE-B164-43E1-B5E8-097448407FF6}" dt="2024-07-11T08:15:10.208" v="1680" actId="27636"/>
          <ac:spMkLst>
            <pc:docMk/>
            <pc:sldMk cId="2846196771" sldId="291"/>
            <ac:spMk id="3" creationId="{4E580081-A052-8DEA-DA88-A459F67EE2EC}"/>
          </ac:spMkLst>
        </pc:spChg>
      </pc:sldChg>
      <pc:sldChg chg="addSp modSp mod modAnim">
        <pc:chgData name="Callum Etches" userId="7dd6ec4d-7771-45a2-871e-bea7504a89c1" providerId="ADAL" clId="{235075EE-B164-43E1-B5E8-097448407FF6}" dt="2024-07-11T08:42:47.148" v="1706"/>
        <pc:sldMkLst>
          <pc:docMk/>
          <pc:sldMk cId="2690505734" sldId="294"/>
        </pc:sldMkLst>
        <pc:spChg chg="add mod">
          <ac:chgData name="Callum Etches" userId="7dd6ec4d-7771-45a2-871e-bea7504a89c1" providerId="ADAL" clId="{235075EE-B164-43E1-B5E8-097448407FF6}" dt="2024-07-10T14:49:37.267" v="292" actId="1076"/>
          <ac:spMkLst>
            <pc:docMk/>
            <pc:sldMk cId="2690505734" sldId="294"/>
            <ac:spMk id="7" creationId="{82F8ACBC-838A-7396-2609-4CECD6BF710E}"/>
          </ac:spMkLst>
        </pc:spChg>
        <pc:spChg chg="mod">
          <ac:chgData name="Callum Etches" userId="7dd6ec4d-7771-45a2-871e-bea7504a89c1" providerId="ADAL" clId="{235075EE-B164-43E1-B5E8-097448407FF6}" dt="2024-07-10T14:55:18.490" v="295" actId="20577"/>
          <ac:spMkLst>
            <pc:docMk/>
            <pc:sldMk cId="2690505734" sldId="294"/>
            <ac:spMk id="18" creationId="{45994586-1739-0FA0-D881-07D5FDFC7F65}"/>
          </ac:spMkLst>
        </pc:spChg>
        <pc:cxnChg chg="add">
          <ac:chgData name="Callum Etches" userId="7dd6ec4d-7771-45a2-871e-bea7504a89c1" providerId="ADAL" clId="{235075EE-B164-43E1-B5E8-097448407FF6}" dt="2024-07-10T14:49:42.838" v="293" actId="11529"/>
          <ac:cxnSpMkLst>
            <pc:docMk/>
            <pc:sldMk cId="2690505734" sldId="294"/>
            <ac:cxnSpMk id="11" creationId="{D8A2A64E-71F7-093E-0B28-05FA67E07FFB}"/>
          </ac:cxnSpMkLst>
        </pc:cxnChg>
        <pc:cxnChg chg="mod">
          <ac:chgData name="Callum Etches" userId="7dd6ec4d-7771-45a2-871e-bea7504a89c1" providerId="ADAL" clId="{235075EE-B164-43E1-B5E8-097448407FF6}" dt="2024-07-10T14:48:43.576" v="241" actId="14100"/>
          <ac:cxnSpMkLst>
            <pc:docMk/>
            <pc:sldMk cId="2690505734" sldId="294"/>
            <ac:cxnSpMk id="14" creationId="{79030E5D-90A1-9D53-C7DA-12A3802C59EF}"/>
          </ac:cxnSpMkLst>
        </pc:cxnChg>
        <pc:cxnChg chg="add">
          <ac:chgData name="Callum Etches" userId="7dd6ec4d-7771-45a2-871e-bea7504a89c1" providerId="ADAL" clId="{235075EE-B164-43E1-B5E8-097448407FF6}" dt="2024-07-10T14:49:54.300" v="294" actId="11529"/>
          <ac:cxnSpMkLst>
            <pc:docMk/>
            <pc:sldMk cId="2690505734" sldId="294"/>
            <ac:cxnSpMk id="15" creationId="{8A012112-C9A3-1F56-F9A5-2659667393DD}"/>
          </ac:cxnSpMkLst>
        </pc:cxnChg>
        <pc:cxnChg chg="mod">
          <ac:chgData name="Callum Etches" userId="7dd6ec4d-7771-45a2-871e-bea7504a89c1" providerId="ADAL" clId="{235075EE-B164-43E1-B5E8-097448407FF6}" dt="2024-07-10T14:48:37.165" v="240" actId="14100"/>
          <ac:cxnSpMkLst>
            <pc:docMk/>
            <pc:sldMk cId="2690505734" sldId="294"/>
            <ac:cxnSpMk id="17" creationId="{FC28C5AC-B828-4BB5-3C38-6F2EBE20AB19}"/>
          </ac:cxnSpMkLst>
        </pc:cxnChg>
      </pc:sldChg>
      <pc:sldChg chg="modSp mod">
        <pc:chgData name="Callum Etches" userId="7dd6ec4d-7771-45a2-871e-bea7504a89c1" providerId="ADAL" clId="{235075EE-B164-43E1-B5E8-097448407FF6}" dt="2024-07-10T14:58:05.572" v="320" actId="20577"/>
        <pc:sldMkLst>
          <pc:docMk/>
          <pc:sldMk cId="2695657489" sldId="296"/>
        </pc:sldMkLst>
        <pc:spChg chg="mod">
          <ac:chgData name="Callum Etches" userId="7dd6ec4d-7771-45a2-871e-bea7504a89c1" providerId="ADAL" clId="{235075EE-B164-43E1-B5E8-097448407FF6}" dt="2024-07-10T14:58:05.572" v="320" actId="20577"/>
          <ac:spMkLst>
            <pc:docMk/>
            <pc:sldMk cId="2695657489" sldId="296"/>
            <ac:spMk id="2" creationId="{08C9B5E8-1BF2-A4EC-16FA-B4C78093470D}"/>
          </ac:spMkLst>
        </pc:spChg>
      </pc:sldChg>
      <pc:sldChg chg="modSp mod">
        <pc:chgData name="Callum Etches" userId="7dd6ec4d-7771-45a2-871e-bea7504a89c1" providerId="ADAL" clId="{235075EE-B164-43E1-B5E8-097448407FF6}" dt="2024-07-10T15:01:55.343" v="343" actId="20577"/>
        <pc:sldMkLst>
          <pc:docMk/>
          <pc:sldMk cId="1121055869" sldId="297"/>
        </pc:sldMkLst>
        <pc:spChg chg="mod">
          <ac:chgData name="Callum Etches" userId="7dd6ec4d-7771-45a2-871e-bea7504a89c1" providerId="ADAL" clId="{235075EE-B164-43E1-B5E8-097448407FF6}" dt="2024-07-10T15:01:55.343" v="343" actId="20577"/>
          <ac:spMkLst>
            <pc:docMk/>
            <pc:sldMk cId="1121055869" sldId="297"/>
            <ac:spMk id="3" creationId="{1441DB04-3315-0F90-F7E6-FF8CB80D7ABB}"/>
          </ac:spMkLst>
        </pc:spChg>
      </pc:sldChg>
      <pc:sldChg chg="ord">
        <pc:chgData name="Callum Etches" userId="7dd6ec4d-7771-45a2-871e-bea7504a89c1" providerId="ADAL" clId="{235075EE-B164-43E1-B5E8-097448407FF6}" dt="2024-07-10T15:01:14.981" v="324"/>
        <pc:sldMkLst>
          <pc:docMk/>
          <pc:sldMk cId="3899230228" sldId="298"/>
        </pc:sldMkLst>
      </pc:sldChg>
      <pc:sldChg chg="addSp delSp modSp new mod">
        <pc:chgData name="Callum Etches" userId="7dd6ec4d-7771-45a2-871e-bea7504a89c1" providerId="ADAL" clId="{235075EE-B164-43E1-B5E8-097448407FF6}" dt="2024-07-12T09:29:27.043" v="1734" actId="20577"/>
        <pc:sldMkLst>
          <pc:docMk/>
          <pc:sldMk cId="1460735150" sldId="299"/>
        </pc:sldMkLst>
        <pc:spChg chg="del">
          <ac:chgData name="Callum Etches" userId="7dd6ec4d-7771-45a2-871e-bea7504a89c1" providerId="ADAL" clId="{235075EE-B164-43E1-B5E8-097448407FF6}" dt="2024-07-10T15:27:27.156" v="543" actId="478"/>
          <ac:spMkLst>
            <pc:docMk/>
            <pc:sldMk cId="1460735150" sldId="299"/>
            <ac:spMk id="2" creationId="{9FA03203-6432-4012-04C1-08BD1CB2C337}"/>
          </ac:spMkLst>
        </pc:spChg>
        <pc:spChg chg="del">
          <ac:chgData name="Callum Etches" userId="7dd6ec4d-7771-45a2-871e-bea7504a89c1" providerId="ADAL" clId="{235075EE-B164-43E1-B5E8-097448407FF6}" dt="2024-07-10T15:27:26.508" v="542" actId="478"/>
          <ac:spMkLst>
            <pc:docMk/>
            <pc:sldMk cId="1460735150" sldId="299"/>
            <ac:spMk id="3" creationId="{0EC9CFD4-36F5-210A-F4E3-45067BE43214}"/>
          </ac:spMkLst>
        </pc:spChg>
        <pc:spChg chg="add mod">
          <ac:chgData name="Callum Etches" userId="7dd6ec4d-7771-45a2-871e-bea7504a89c1" providerId="ADAL" clId="{235075EE-B164-43E1-B5E8-097448407FF6}" dt="2024-07-12T09:29:27.043" v="1734" actId="20577"/>
          <ac:spMkLst>
            <pc:docMk/>
            <pc:sldMk cId="1460735150" sldId="299"/>
            <ac:spMk id="4" creationId="{0C468BC7-C1DA-C7DB-FDCC-1AC72E2F5B9F}"/>
          </ac:spMkLst>
        </pc:spChg>
        <pc:spChg chg="add mod">
          <ac:chgData name="Callum Etches" userId="7dd6ec4d-7771-45a2-871e-bea7504a89c1" providerId="ADAL" clId="{235075EE-B164-43E1-B5E8-097448407FF6}" dt="2024-07-10T15:27:41.449" v="567"/>
          <ac:spMkLst>
            <pc:docMk/>
            <pc:sldMk cId="1460735150" sldId="299"/>
            <ac:spMk id="5" creationId="{C00C2EA6-3705-E212-6714-7453323CFBD9}"/>
          </ac:spMkLst>
        </pc:spChg>
        <pc:picChg chg="add mod">
          <ac:chgData name="Callum Etches" userId="7dd6ec4d-7771-45a2-871e-bea7504a89c1" providerId="ADAL" clId="{235075EE-B164-43E1-B5E8-097448407FF6}" dt="2024-07-10T15:28:03.892" v="572" actId="1076"/>
          <ac:picMkLst>
            <pc:docMk/>
            <pc:sldMk cId="1460735150" sldId="299"/>
            <ac:picMk id="7" creationId="{77268DAE-10A5-0111-1A72-3BB763F996D9}"/>
          </ac:picMkLst>
        </pc:picChg>
      </pc:sldChg>
      <pc:sldChg chg="add">
        <pc:chgData name="Callum Etches" userId="7dd6ec4d-7771-45a2-871e-bea7504a89c1" providerId="ADAL" clId="{235075EE-B164-43E1-B5E8-097448407FF6}" dt="2024-07-10T14:44:02.766" v="239"/>
        <pc:sldMkLst>
          <pc:docMk/>
          <pc:sldMk cId="4027551864" sldId="300"/>
        </pc:sldMkLst>
      </pc:sldChg>
      <pc:sldChg chg="addSp delSp modSp new mod ord">
        <pc:chgData name="Callum Etches" userId="7dd6ec4d-7771-45a2-871e-bea7504a89c1" providerId="ADAL" clId="{235075EE-B164-43E1-B5E8-097448407FF6}" dt="2024-07-10T15:21:12.145" v="519" actId="1076"/>
        <pc:sldMkLst>
          <pc:docMk/>
          <pc:sldMk cId="2806296537" sldId="301"/>
        </pc:sldMkLst>
        <pc:spChg chg="del">
          <ac:chgData name="Callum Etches" userId="7dd6ec4d-7771-45a2-871e-bea7504a89c1" providerId="ADAL" clId="{235075EE-B164-43E1-B5E8-097448407FF6}" dt="2024-07-10T15:02:51.280" v="346" actId="478"/>
          <ac:spMkLst>
            <pc:docMk/>
            <pc:sldMk cId="2806296537" sldId="301"/>
            <ac:spMk id="2" creationId="{A0976080-C65A-295F-E9AA-BC4176B0D15C}"/>
          </ac:spMkLst>
        </pc:spChg>
        <pc:spChg chg="del">
          <ac:chgData name="Callum Etches" userId="7dd6ec4d-7771-45a2-871e-bea7504a89c1" providerId="ADAL" clId="{235075EE-B164-43E1-B5E8-097448407FF6}" dt="2024-07-10T15:02:50.462" v="345" actId="478"/>
          <ac:spMkLst>
            <pc:docMk/>
            <pc:sldMk cId="2806296537" sldId="301"/>
            <ac:spMk id="3" creationId="{F7CDE055-B8D1-1DED-295C-D502FD3EF70E}"/>
          </ac:spMkLst>
        </pc:spChg>
        <pc:spChg chg="add mod">
          <ac:chgData name="Callum Etches" userId="7dd6ec4d-7771-45a2-871e-bea7504a89c1" providerId="ADAL" clId="{235075EE-B164-43E1-B5E8-097448407FF6}" dt="2024-07-10T15:21:12.145" v="519" actId="1076"/>
          <ac:spMkLst>
            <pc:docMk/>
            <pc:sldMk cId="2806296537" sldId="301"/>
            <ac:spMk id="8" creationId="{AE724D77-2731-4B0E-BA94-6E60B723E066}"/>
          </ac:spMkLst>
        </pc:spChg>
        <pc:picChg chg="add mod">
          <ac:chgData name="Callum Etches" userId="7dd6ec4d-7771-45a2-871e-bea7504a89c1" providerId="ADAL" clId="{235075EE-B164-43E1-B5E8-097448407FF6}" dt="2024-07-10T15:21:11.613" v="518" actId="1076"/>
          <ac:picMkLst>
            <pc:docMk/>
            <pc:sldMk cId="2806296537" sldId="301"/>
            <ac:picMk id="5" creationId="{B089E632-2296-522B-0CAC-73BA5451A278}"/>
          </ac:picMkLst>
        </pc:picChg>
        <pc:picChg chg="add mod">
          <ac:chgData name="Callum Etches" userId="7dd6ec4d-7771-45a2-871e-bea7504a89c1" providerId="ADAL" clId="{235075EE-B164-43E1-B5E8-097448407FF6}" dt="2024-07-10T15:18:49.261" v="378" actId="1076"/>
          <ac:picMkLst>
            <pc:docMk/>
            <pc:sldMk cId="2806296537" sldId="301"/>
            <ac:picMk id="7" creationId="{057DBBB3-EA08-A9D2-8F0A-551F4377639D}"/>
          </ac:picMkLst>
        </pc:picChg>
      </pc:sldChg>
      <pc:sldChg chg="addSp delSp modSp new mod setBg">
        <pc:chgData name="Callum Etches" userId="7dd6ec4d-7771-45a2-871e-bea7504a89c1" providerId="ADAL" clId="{235075EE-B164-43E1-B5E8-097448407FF6}" dt="2024-07-10T15:20:44.417" v="455" actId="1076"/>
        <pc:sldMkLst>
          <pc:docMk/>
          <pc:sldMk cId="93231531" sldId="302"/>
        </pc:sldMkLst>
        <pc:spChg chg="del">
          <ac:chgData name="Callum Etches" userId="7dd6ec4d-7771-45a2-871e-bea7504a89c1" providerId="ADAL" clId="{235075EE-B164-43E1-B5E8-097448407FF6}" dt="2024-07-10T15:04:12.890" v="355" actId="478"/>
          <ac:spMkLst>
            <pc:docMk/>
            <pc:sldMk cId="93231531" sldId="302"/>
            <ac:spMk id="2" creationId="{D42E6C7C-8CE2-72A9-1A60-51FC2D8A68FC}"/>
          </ac:spMkLst>
        </pc:spChg>
        <pc:spChg chg="del">
          <ac:chgData name="Callum Etches" userId="7dd6ec4d-7771-45a2-871e-bea7504a89c1" providerId="ADAL" clId="{235075EE-B164-43E1-B5E8-097448407FF6}" dt="2024-07-10T15:04:11.741" v="354" actId="478"/>
          <ac:spMkLst>
            <pc:docMk/>
            <pc:sldMk cId="93231531" sldId="302"/>
            <ac:spMk id="3" creationId="{0BB63C95-0E4B-E691-A47A-30A81293828F}"/>
          </ac:spMkLst>
        </pc:spChg>
        <pc:spChg chg="add mod">
          <ac:chgData name="Callum Etches" userId="7dd6ec4d-7771-45a2-871e-bea7504a89c1" providerId="ADAL" clId="{235075EE-B164-43E1-B5E8-097448407FF6}" dt="2024-07-10T15:20:42.375" v="454" actId="26606"/>
          <ac:spMkLst>
            <pc:docMk/>
            <pc:sldMk cId="93231531" sldId="302"/>
            <ac:spMk id="6" creationId="{EE4B5DD0-DFC7-A159-6C27-B31C9E86F8CF}"/>
          </ac:spMkLst>
        </pc:spChg>
        <pc:spChg chg="add del">
          <ac:chgData name="Callum Etches" userId="7dd6ec4d-7771-45a2-871e-bea7504a89c1" providerId="ADAL" clId="{235075EE-B164-43E1-B5E8-097448407FF6}" dt="2024-07-10T15:20:42.375" v="454" actId="26606"/>
          <ac:spMkLst>
            <pc:docMk/>
            <pc:sldMk cId="93231531" sldId="302"/>
            <ac:spMk id="11" creationId="{6753252F-4873-4F63-801D-CC719279A7D5}"/>
          </ac:spMkLst>
        </pc:spChg>
        <pc:spChg chg="add del">
          <ac:chgData name="Callum Etches" userId="7dd6ec4d-7771-45a2-871e-bea7504a89c1" providerId="ADAL" clId="{235075EE-B164-43E1-B5E8-097448407FF6}" dt="2024-07-10T15:20:42.375" v="454" actId="26606"/>
          <ac:spMkLst>
            <pc:docMk/>
            <pc:sldMk cId="93231531" sldId="302"/>
            <ac:spMk id="13" creationId="{047C8CCB-F95D-4249-92DD-651249D3535A}"/>
          </ac:spMkLst>
        </pc:spChg>
        <pc:picChg chg="add mod ord">
          <ac:chgData name="Callum Etches" userId="7dd6ec4d-7771-45a2-871e-bea7504a89c1" providerId="ADAL" clId="{235075EE-B164-43E1-B5E8-097448407FF6}" dt="2024-07-10T15:20:44.417" v="455" actId="1076"/>
          <ac:picMkLst>
            <pc:docMk/>
            <pc:sldMk cId="93231531" sldId="302"/>
            <ac:picMk id="5" creationId="{53189E5E-1BC6-12A6-8DDD-0F78926D0247}"/>
          </ac:picMkLst>
        </pc:picChg>
      </pc:sldChg>
      <pc:sldChg chg="modSp new mod">
        <pc:chgData name="Callum Etches" userId="7dd6ec4d-7771-45a2-871e-bea7504a89c1" providerId="ADAL" clId="{235075EE-B164-43E1-B5E8-097448407FF6}" dt="2024-07-11T08:14:34.581" v="1671" actId="1076"/>
        <pc:sldMkLst>
          <pc:docMk/>
          <pc:sldMk cId="2258010091" sldId="303"/>
        </pc:sldMkLst>
        <pc:spChg chg="mod">
          <ac:chgData name="Callum Etches" userId="7dd6ec4d-7771-45a2-871e-bea7504a89c1" providerId="ADAL" clId="{235075EE-B164-43E1-B5E8-097448407FF6}" dt="2024-07-11T08:05:13.576" v="942" actId="20577"/>
          <ac:spMkLst>
            <pc:docMk/>
            <pc:sldMk cId="2258010091" sldId="303"/>
            <ac:spMk id="2" creationId="{5139B75E-7A53-3912-3C1F-55CA0F0C9456}"/>
          </ac:spMkLst>
        </pc:spChg>
        <pc:spChg chg="mod">
          <ac:chgData name="Callum Etches" userId="7dd6ec4d-7771-45a2-871e-bea7504a89c1" providerId="ADAL" clId="{235075EE-B164-43E1-B5E8-097448407FF6}" dt="2024-07-11T08:14:34.581" v="1671" actId="1076"/>
          <ac:spMkLst>
            <pc:docMk/>
            <pc:sldMk cId="2258010091" sldId="303"/>
            <ac:spMk id="3" creationId="{71EE4B1E-496D-1A94-5365-EB2B4C18CF40}"/>
          </ac:spMkLst>
        </pc:spChg>
      </pc:sldChg>
      <pc:sldChg chg="addSp delSp modSp new mod">
        <pc:chgData name="Callum Etches" userId="7dd6ec4d-7771-45a2-871e-bea7504a89c1" providerId="ADAL" clId="{235075EE-B164-43E1-B5E8-097448407FF6}" dt="2024-07-11T08:51:55.422" v="1710" actId="1076"/>
        <pc:sldMkLst>
          <pc:docMk/>
          <pc:sldMk cId="1204838931" sldId="304"/>
        </pc:sldMkLst>
        <pc:spChg chg="del">
          <ac:chgData name="Callum Etches" userId="7dd6ec4d-7771-45a2-871e-bea7504a89c1" providerId="ADAL" clId="{235075EE-B164-43E1-B5E8-097448407FF6}" dt="2024-07-11T07:52:35.157" v="816" actId="478"/>
          <ac:spMkLst>
            <pc:docMk/>
            <pc:sldMk cId="1204838931" sldId="304"/>
            <ac:spMk id="2" creationId="{82FCE3B2-C7E5-C8FC-44BB-71F67BF4DDC8}"/>
          </ac:spMkLst>
        </pc:spChg>
        <pc:spChg chg="del">
          <ac:chgData name="Callum Etches" userId="7dd6ec4d-7771-45a2-871e-bea7504a89c1" providerId="ADAL" clId="{235075EE-B164-43E1-B5E8-097448407FF6}" dt="2024-07-11T07:52:36.828" v="817" actId="478"/>
          <ac:spMkLst>
            <pc:docMk/>
            <pc:sldMk cId="1204838931" sldId="304"/>
            <ac:spMk id="3" creationId="{BE28EB96-7F60-3E46-5E32-7AF02A900338}"/>
          </ac:spMkLst>
        </pc:spChg>
        <pc:spChg chg="add mod">
          <ac:chgData name="Callum Etches" userId="7dd6ec4d-7771-45a2-871e-bea7504a89c1" providerId="ADAL" clId="{235075EE-B164-43E1-B5E8-097448407FF6}" dt="2024-07-11T07:53:06.055" v="828" actId="1076"/>
          <ac:spMkLst>
            <pc:docMk/>
            <pc:sldMk cId="1204838931" sldId="304"/>
            <ac:spMk id="7" creationId="{55713C0E-272C-E48C-68D8-18DBF8C00577}"/>
          </ac:spMkLst>
        </pc:spChg>
        <pc:spChg chg="add mod">
          <ac:chgData name="Callum Etches" userId="7dd6ec4d-7771-45a2-871e-bea7504a89c1" providerId="ADAL" clId="{235075EE-B164-43E1-B5E8-097448407FF6}" dt="2024-07-11T07:53:50.147" v="882" actId="1076"/>
          <ac:spMkLst>
            <pc:docMk/>
            <pc:sldMk cId="1204838931" sldId="304"/>
            <ac:spMk id="8" creationId="{668904BA-446A-8BF4-0224-621954C37E42}"/>
          </ac:spMkLst>
        </pc:spChg>
        <pc:picChg chg="add del mod">
          <ac:chgData name="Callum Etches" userId="7dd6ec4d-7771-45a2-871e-bea7504a89c1" providerId="ADAL" clId="{235075EE-B164-43E1-B5E8-097448407FF6}" dt="2024-07-11T08:51:52.715" v="1708" actId="478"/>
          <ac:picMkLst>
            <pc:docMk/>
            <pc:sldMk cId="1204838931" sldId="304"/>
            <ac:picMk id="5" creationId="{C542B552-496B-6F90-31AB-13009FC05F5D}"/>
          </ac:picMkLst>
        </pc:picChg>
        <pc:picChg chg="add mod">
          <ac:chgData name="Callum Etches" userId="7dd6ec4d-7771-45a2-871e-bea7504a89c1" providerId="ADAL" clId="{235075EE-B164-43E1-B5E8-097448407FF6}" dt="2024-07-11T08:51:55.422" v="1710" actId="1076"/>
          <ac:picMkLst>
            <pc:docMk/>
            <pc:sldMk cId="1204838931" sldId="304"/>
            <ac:picMk id="10" creationId="{9CEEB1A6-F9D0-145A-A670-F8168698BA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8D603-6E5F-46DF-906A-D573F84D6A65}" type="datetimeFigureOut">
              <a:rPr lang="en-GB" smtClean="0"/>
              <a:t>10/07/2024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A6A87-034E-482C-9E8E-235354E44889}" type="slidenum">
              <a:rPr lang="en-GB" smtClean="0"/>
              <a:t>‹#›</a:t>
            </a:fld>
            <a:endParaRPr lang="en-GB"/>
          </a:p>
        </p:txBody>
      </p:sp>
    </p:spTree>
    <p:extLst>
      <p:ext uri="{BB962C8B-B14F-4D97-AF65-F5344CB8AC3E}">
        <p14:creationId xmlns:p14="http://schemas.microsoft.com/office/powerpoint/2010/main" val="62967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EA6A87-034E-482C-9E8E-235354E44889}" type="slidenum">
              <a:rPr lang="en-GB" smtClean="0"/>
              <a:t>4</a:t>
            </a:fld>
            <a:endParaRPr lang="en-GB"/>
          </a:p>
        </p:txBody>
      </p:sp>
    </p:spTree>
    <p:extLst>
      <p:ext uri="{BB962C8B-B14F-4D97-AF65-F5344CB8AC3E}">
        <p14:creationId xmlns:p14="http://schemas.microsoft.com/office/powerpoint/2010/main" val="272596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EA6A87-034E-482C-9E8E-235354E44889}" type="slidenum">
              <a:rPr lang="en-GB" smtClean="0"/>
              <a:t>6</a:t>
            </a:fld>
            <a:endParaRPr lang="en-GB"/>
          </a:p>
        </p:txBody>
      </p:sp>
    </p:spTree>
    <p:extLst>
      <p:ext uri="{BB962C8B-B14F-4D97-AF65-F5344CB8AC3E}">
        <p14:creationId xmlns:p14="http://schemas.microsoft.com/office/powerpoint/2010/main" val="100462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EA6A87-034E-482C-9E8E-235354E44889}" type="slidenum">
              <a:rPr lang="en-GB" smtClean="0"/>
              <a:t>9</a:t>
            </a:fld>
            <a:endParaRPr lang="en-GB"/>
          </a:p>
        </p:txBody>
      </p:sp>
    </p:spTree>
    <p:extLst>
      <p:ext uri="{BB962C8B-B14F-4D97-AF65-F5344CB8AC3E}">
        <p14:creationId xmlns:p14="http://schemas.microsoft.com/office/powerpoint/2010/main" val="292202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EA6A87-034E-482C-9E8E-235354E44889}" type="slidenum">
              <a:rPr lang="en-GB" smtClean="0"/>
              <a:t>36</a:t>
            </a:fld>
            <a:endParaRPr lang="en-GB"/>
          </a:p>
        </p:txBody>
      </p:sp>
    </p:spTree>
    <p:extLst>
      <p:ext uri="{BB962C8B-B14F-4D97-AF65-F5344CB8AC3E}">
        <p14:creationId xmlns:p14="http://schemas.microsoft.com/office/powerpoint/2010/main" val="257167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DC8F-E70D-9EBC-84CC-CD2784AA2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086699-DB1E-F004-8A9A-8CB6C557A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C84D32-31F9-0320-432E-DD58B4705FB3}"/>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5" name="Footer Placeholder 4">
            <a:extLst>
              <a:ext uri="{FF2B5EF4-FFF2-40B4-BE49-F238E27FC236}">
                <a16:creationId xmlns:a16="http://schemas.microsoft.com/office/drawing/2014/main" id="{33C17EF5-E5A0-FA02-8BA4-85207F6658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B7175-F306-149B-0232-61EE9C0541F3}"/>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406819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518A-2667-1E19-AAAC-30F6EC10D2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B13A11-21F6-2220-9B36-A9B54B606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BCBC38-17A6-BBCD-7E62-4B84DDE02E7A}"/>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5" name="Footer Placeholder 4">
            <a:extLst>
              <a:ext uri="{FF2B5EF4-FFF2-40B4-BE49-F238E27FC236}">
                <a16:creationId xmlns:a16="http://schemas.microsoft.com/office/drawing/2014/main" id="{C64CE0B5-2461-2C04-92F6-8E3AB23417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6F3C4-B2C4-CADF-FB96-B0D9D6037F22}"/>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311019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8AFDB-03BA-0B54-647D-D8AC872FC3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3A8A25-C04A-B085-65BB-778E62323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CD6532-B317-EE52-8BD8-488ADD323F9D}"/>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5" name="Footer Placeholder 4">
            <a:extLst>
              <a:ext uri="{FF2B5EF4-FFF2-40B4-BE49-F238E27FC236}">
                <a16:creationId xmlns:a16="http://schemas.microsoft.com/office/drawing/2014/main" id="{28E42808-B03E-5CFD-ADE1-E328DA10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F9F32-60F2-37FE-3091-BD04F096105C}"/>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347856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89D6-FDA0-47FC-6D91-1E669F33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AEF955-6328-5B13-18D1-88E7CB0D9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787CC-3E27-DF3F-72F3-13C6CB90C127}"/>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5" name="Footer Placeholder 4">
            <a:extLst>
              <a:ext uri="{FF2B5EF4-FFF2-40B4-BE49-F238E27FC236}">
                <a16:creationId xmlns:a16="http://schemas.microsoft.com/office/drawing/2014/main" id="{9D986333-BB61-DD11-30FA-3FCDA08BA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7345B-6FC9-EB4D-247D-4DC735E35A2F}"/>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40918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636A-186C-5A20-D7E7-40CEBAFBD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CEDB52-3B7C-60C7-A4E5-2D15F61C9E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A013C-1872-CE72-4A92-D733D78A7618}"/>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5" name="Footer Placeholder 4">
            <a:extLst>
              <a:ext uri="{FF2B5EF4-FFF2-40B4-BE49-F238E27FC236}">
                <a16:creationId xmlns:a16="http://schemas.microsoft.com/office/drawing/2014/main" id="{D834FC06-0772-9C3D-3576-15F0444B60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08CFE4-9F9F-A455-7A61-745E4E17042E}"/>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289528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08BC-6C9C-FC33-EC22-2BF072C7E3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44CA41-B197-C3B0-6792-3F0FE821EF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6DEFB2-F14D-BB65-1631-7DCCD81A2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5C3C2C-51EE-3AE2-EB59-2A9ED7AE1D3A}"/>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6" name="Footer Placeholder 5">
            <a:extLst>
              <a:ext uri="{FF2B5EF4-FFF2-40B4-BE49-F238E27FC236}">
                <a16:creationId xmlns:a16="http://schemas.microsoft.com/office/drawing/2014/main" id="{926952B7-A6E9-E15B-BA91-7CD389146B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F8261D-BCF9-4436-B7B3-6C5BB06A61DD}"/>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6095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E345-A355-8A7E-23E4-A08F3F6FB6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CE91A5-0384-620C-490C-8262AE74B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867F6-70A6-A021-E275-E301EABC0D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317D63-E2B8-CC13-1370-0DB38BBC3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17CC-3087-DD7D-8BEF-AE46CF3FB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71DD45-DBC1-0DB6-366B-CCA0939C83B7}"/>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8" name="Footer Placeholder 7">
            <a:extLst>
              <a:ext uri="{FF2B5EF4-FFF2-40B4-BE49-F238E27FC236}">
                <a16:creationId xmlns:a16="http://schemas.microsoft.com/office/drawing/2014/main" id="{8E2CD444-7911-8D93-D240-9755686F60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08EF26-88C5-EF63-CA6B-9ADD37FE552A}"/>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265056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0F1A-9C9A-EFB4-D0C3-965FF63697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06A2F-F922-2AD4-CFAD-6D77CEC1835B}"/>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4" name="Footer Placeholder 3">
            <a:extLst>
              <a:ext uri="{FF2B5EF4-FFF2-40B4-BE49-F238E27FC236}">
                <a16:creationId xmlns:a16="http://schemas.microsoft.com/office/drawing/2014/main" id="{B85D3BCC-42A2-1A95-A0FC-36A8EFF44E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5BE047-356D-38BD-1283-37BCEF52F153}"/>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85213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754F8-D236-16E0-5DEB-C4C76E54F5DA}"/>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3" name="Footer Placeholder 2">
            <a:extLst>
              <a:ext uri="{FF2B5EF4-FFF2-40B4-BE49-F238E27FC236}">
                <a16:creationId xmlns:a16="http://schemas.microsoft.com/office/drawing/2014/main" id="{06E946FB-F8AE-DB94-C622-8C486BBBF9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4EE98D-5488-8081-492C-6B054823F3FC}"/>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289164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AB0A-4369-2D6D-0EA6-C431FC999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A1E82-B56D-AF15-D644-ECC00E6F1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062378-82E4-0DC3-5DD4-FCC273848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42855-677A-A91D-B8CC-5BC881BD5E3C}"/>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6" name="Footer Placeholder 5">
            <a:extLst>
              <a:ext uri="{FF2B5EF4-FFF2-40B4-BE49-F238E27FC236}">
                <a16:creationId xmlns:a16="http://schemas.microsoft.com/office/drawing/2014/main" id="{497C5E3A-ED15-38C5-92B2-6BE712E9E2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10C840-E904-80BC-BAB2-7ABFC25689ED}"/>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31511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EB4E-14E3-A0AD-1083-1CA05BF5D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E963CE-241F-B86E-3A37-9DF9631EF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7CDB54-7F77-D975-D999-40C0991BA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D89E2-F0ED-B930-516F-C55C6095A533}"/>
              </a:ext>
            </a:extLst>
          </p:cNvPr>
          <p:cNvSpPr>
            <a:spLocks noGrp="1"/>
          </p:cNvSpPr>
          <p:nvPr>
            <p:ph type="dt" sz="half" idx="10"/>
          </p:nvPr>
        </p:nvSpPr>
        <p:spPr/>
        <p:txBody>
          <a:bodyPr/>
          <a:lstStyle/>
          <a:p>
            <a:fld id="{9DDFB8C8-CC26-44A9-9126-2CFF9A25AF11}" type="datetimeFigureOut">
              <a:rPr lang="en-GB" smtClean="0"/>
              <a:t>10/07/2024</a:t>
            </a:fld>
            <a:endParaRPr lang="en-GB"/>
          </a:p>
        </p:txBody>
      </p:sp>
      <p:sp>
        <p:nvSpPr>
          <p:cNvPr id="6" name="Footer Placeholder 5">
            <a:extLst>
              <a:ext uri="{FF2B5EF4-FFF2-40B4-BE49-F238E27FC236}">
                <a16:creationId xmlns:a16="http://schemas.microsoft.com/office/drawing/2014/main" id="{FD500DA3-115E-67D0-E1C4-61FB7ECF22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85E18D-05E4-2568-33BF-D5734C455CD8}"/>
              </a:ext>
            </a:extLst>
          </p:cNvPr>
          <p:cNvSpPr>
            <a:spLocks noGrp="1"/>
          </p:cNvSpPr>
          <p:nvPr>
            <p:ph type="sldNum" sz="quarter" idx="12"/>
          </p:nvPr>
        </p:nvSpPr>
        <p:spPr/>
        <p:txBody>
          <a:bodyPr/>
          <a:lstStyle/>
          <a:p>
            <a:fld id="{A97D6234-E355-453B-8EC6-D34FCFBEA86D}" type="slidenum">
              <a:rPr lang="en-GB" smtClean="0"/>
              <a:t>‹#›</a:t>
            </a:fld>
            <a:endParaRPr lang="en-GB"/>
          </a:p>
        </p:txBody>
      </p:sp>
    </p:spTree>
    <p:extLst>
      <p:ext uri="{BB962C8B-B14F-4D97-AF65-F5344CB8AC3E}">
        <p14:creationId xmlns:p14="http://schemas.microsoft.com/office/powerpoint/2010/main" val="219495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DEC2B-7FA9-9663-14D7-C3A023CA8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9FDC74-87B2-91D0-ABD6-75ABCCD6F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3BD406-CEE7-B356-BE49-B2B778ED3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DFB8C8-CC26-44A9-9126-2CFF9A25AF11}" type="datetimeFigureOut">
              <a:rPr lang="en-GB" smtClean="0"/>
              <a:t>10/07/2024</a:t>
            </a:fld>
            <a:endParaRPr lang="en-GB"/>
          </a:p>
        </p:txBody>
      </p:sp>
      <p:sp>
        <p:nvSpPr>
          <p:cNvPr id="5" name="Footer Placeholder 4">
            <a:extLst>
              <a:ext uri="{FF2B5EF4-FFF2-40B4-BE49-F238E27FC236}">
                <a16:creationId xmlns:a16="http://schemas.microsoft.com/office/drawing/2014/main" id="{F2A8433D-7D8B-0DB4-8453-852E085EA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2AD98C-A445-7CC2-4CDD-0DFB29B05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7D6234-E355-453B-8EC6-D34FCFBEA86D}" type="slidenum">
              <a:rPr lang="en-GB" smtClean="0"/>
              <a:t>‹#›</a:t>
            </a:fld>
            <a:endParaRPr lang="en-GB"/>
          </a:p>
        </p:txBody>
      </p:sp>
    </p:spTree>
    <p:extLst>
      <p:ext uri="{BB962C8B-B14F-4D97-AF65-F5344CB8AC3E}">
        <p14:creationId xmlns:p14="http://schemas.microsoft.com/office/powerpoint/2010/main" val="197037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llectiveimpactforum.org/resource/backbone-starter-guide-a-summary-of-major-resources-about-the-backbo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sustainablefoodplaces.org/blogs/apr24-how-to-create-an-impact-hub/" TargetMode="External"/><Relationship Id="rId5" Type="http://schemas.openxmlformats.org/officeDocument/2006/relationships/hyperlink" Target="https://www.sustainablefoodplaces.org/resources/impact/"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www.betterevaluation.org/methods-approaches/approaches/contribution-analysis" TargetMode="External"/><Relationship Id="rId2" Type="http://schemas.openxmlformats.org/officeDocument/2006/relationships/hyperlink" Target="https://bmcmedresmethodol.biomedcentral.com/articles/10.1186/s12874-022-01570-4" TargetMode="External"/><Relationship Id="rId1" Type="http://schemas.openxmlformats.org/officeDocument/2006/relationships/slideLayout" Target="../slideLayouts/slideLayout2.xml"/><Relationship Id="rId6" Type="http://schemas.openxmlformats.org/officeDocument/2006/relationships/hyperlink" Target="https://www.betterevaluation.org/methods-approaches/approaches/outcome-mapping" TargetMode="External"/><Relationship Id="rId5" Type="http://schemas.openxmlformats.org/officeDocument/2006/relationships/hyperlink" Target="https://www.betterevaluation.org/methods-approaches/approaches/outcome-harvesting" TargetMode="External"/><Relationship Id="rId4" Type="http://schemas.openxmlformats.org/officeDocument/2006/relationships/hyperlink" Target="https://www.betterevaluation.org/methods-approaches/approaches/innovation-histor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llectiveimpactforum.org/resource/backbone-starter-guide-a-summary-of-major-resources-about-the-backbo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ollectiveimpactforum.org/resource/backbone-starter-guide-a-summary-of-major-resources-about-the-backbone/" TargetMode="External"/><Relationship Id="rId3" Type="http://schemas.openxmlformats.org/officeDocument/2006/relationships/hyperlink" Target="https://www.betterevaluation.org/getting-started/what-evaluation" TargetMode="External"/><Relationship Id="rId7" Type="http://schemas.openxmlformats.org/officeDocument/2006/relationships/hyperlink" Target="https://policy-practice.oxfam.org/resources/a-quick-guide-to-monitoring-evaluation-accountability-and-learning-in-fragile-c-29713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cvo.org.uk/help-and-guidance/strategy-and-impact/impact-evaluation/about-impact-and-evaluation/why-focus-on-impact-and-evaluation/?gad_source=1&amp;gclid=CjwKCAjw5v2wBhBrEiwAXDDoJZz7D4caaih2vXzuCaAltn6LD8bvQI7lvABi8j-exby0r0MtbjQZ1xoC9eQQAvD_BwE" TargetMode="External"/><Relationship Id="rId5" Type="http://schemas.openxmlformats.org/officeDocument/2006/relationships/hyperlink" Target="https://www.betterevaluation.org/frameworks-guides/rainbow-framework" TargetMode="External"/><Relationship Id="rId4" Type="http://schemas.openxmlformats.org/officeDocument/2006/relationships/hyperlink" Target="https://www.betterevaluation.org/getting-started/choose-methods-process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etterevaluation.org/getting-started/what-evalu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betterevaluation.org/tools-resources/what-evaluation-aea-statement" TargetMode="External"/><Relationship Id="rId4" Type="http://schemas.openxmlformats.org/officeDocument/2006/relationships/hyperlink" Target="https://policy-practice.oxfam.org/resources/a-quick-guide-to-monitoring-evaluation-accountability-and-learning-in-fragile-c-29713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etterevaluation.org/getting-started/what-evaluat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etterevaluation.org/methods-approaches/approaches/outcome-mapp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etterevaluation.org/frameworks-guides/rainbow-frame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etterevaluation.org/methods-approaches" TargetMode="External"/><Relationship Id="rId2" Type="http://schemas.openxmlformats.org/officeDocument/2006/relationships/hyperlink" Target="https://www.betterevaluation.org/frameworks-guides/rainbow-frame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vo.org.uk/help-and-guidance/strategy-and-impact/strategy-and-business-planning/theory-of-chan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6B63-F85C-956B-8E63-0212F999617E}"/>
              </a:ext>
            </a:extLst>
          </p:cNvPr>
          <p:cNvSpPr>
            <a:spLocks noGrp="1"/>
          </p:cNvSpPr>
          <p:nvPr>
            <p:ph type="ctrTitle"/>
          </p:nvPr>
        </p:nvSpPr>
        <p:spPr>
          <a:xfrm>
            <a:off x="1524000" y="1041400"/>
            <a:ext cx="9144000" cy="2387600"/>
          </a:xfrm>
        </p:spPr>
        <p:txBody>
          <a:bodyPr>
            <a:normAutofit/>
          </a:bodyPr>
          <a:lstStyle/>
          <a:p>
            <a:r>
              <a:rPr lang="en-US" dirty="0">
                <a:solidFill>
                  <a:srgbClr val="E62B7B"/>
                </a:solidFill>
              </a:rPr>
              <a:t>Understanding Food Partnership Impact</a:t>
            </a:r>
            <a:endParaRPr lang="en-GB" dirty="0">
              <a:solidFill>
                <a:srgbClr val="E62B7B"/>
              </a:solidFill>
            </a:endParaRPr>
          </a:p>
        </p:txBody>
      </p:sp>
      <p:sp>
        <p:nvSpPr>
          <p:cNvPr id="3" name="Subtitle 2">
            <a:extLst>
              <a:ext uri="{FF2B5EF4-FFF2-40B4-BE49-F238E27FC236}">
                <a16:creationId xmlns:a16="http://schemas.microsoft.com/office/drawing/2014/main" id="{DC007020-9D05-A947-F416-F433CDA98E9F}"/>
              </a:ext>
            </a:extLst>
          </p:cNvPr>
          <p:cNvSpPr>
            <a:spLocks noGrp="1"/>
          </p:cNvSpPr>
          <p:nvPr>
            <p:ph type="subTitle" idx="1"/>
          </p:nvPr>
        </p:nvSpPr>
        <p:spPr>
          <a:xfrm>
            <a:off x="1524000" y="3983821"/>
            <a:ext cx="9144000" cy="1655762"/>
          </a:xfrm>
        </p:spPr>
        <p:txBody>
          <a:bodyPr/>
          <a:lstStyle/>
          <a:p>
            <a:r>
              <a:rPr lang="en-US" dirty="0"/>
              <a:t>Callum Etches – Impact Lead, Sustainable Food Places</a:t>
            </a:r>
            <a:endParaRPr lang="en-GB" dirty="0"/>
          </a:p>
        </p:txBody>
      </p:sp>
      <p:pic>
        <p:nvPicPr>
          <p:cNvPr id="5" name="Picture 4" descr="A green and pink text on a black background&#10;&#10;Description automatically generated">
            <a:extLst>
              <a:ext uri="{FF2B5EF4-FFF2-40B4-BE49-F238E27FC236}">
                <a16:creationId xmlns:a16="http://schemas.microsoft.com/office/drawing/2014/main" id="{F2BF6D9E-8AE7-73D4-3539-FFF38FCD2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064" y="311088"/>
            <a:ext cx="1078354" cy="898628"/>
          </a:xfrm>
          <a:prstGeom prst="rect">
            <a:avLst/>
          </a:prstGeom>
        </p:spPr>
      </p:pic>
      <p:pic>
        <p:nvPicPr>
          <p:cNvPr id="7" name="Picture 6" descr="A pink circle with white text&#10;&#10;Description automatically generated">
            <a:extLst>
              <a:ext uri="{FF2B5EF4-FFF2-40B4-BE49-F238E27FC236}">
                <a16:creationId xmlns:a16="http://schemas.microsoft.com/office/drawing/2014/main" id="{AF65C069-FF41-ABAF-0078-500F6DC81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5" y="186935"/>
            <a:ext cx="1146934" cy="1146934"/>
          </a:xfrm>
          <a:prstGeom prst="rect">
            <a:avLst/>
          </a:prstGeom>
        </p:spPr>
      </p:pic>
    </p:spTree>
    <p:extLst>
      <p:ext uri="{BB962C8B-B14F-4D97-AF65-F5344CB8AC3E}">
        <p14:creationId xmlns:p14="http://schemas.microsoft.com/office/powerpoint/2010/main" val="17197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1BA4D-85F5-0CFE-3186-7C2BCE788987}"/>
              </a:ext>
            </a:extLst>
          </p:cNvPr>
          <p:cNvPicPr>
            <a:picLocks noChangeAspect="1"/>
          </p:cNvPicPr>
          <p:nvPr/>
        </p:nvPicPr>
        <p:blipFill>
          <a:blip r:embed="rId2"/>
          <a:stretch>
            <a:fillRect/>
          </a:stretch>
        </p:blipFill>
        <p:spPr>
          <a:xfrm>
            <a:off x="1873241" y="1093508"/>
            <a:ext cx="8445518" cy="5632515"/>
          </a:xfrm>
          <a:prstGeom prst="rect">
            <a:avLst/>
          </a:prstGeom>
        </p:spPr>
      </p:pic>
      <p:sp>
        <p:nvSpPr>
          <p:cNvPr id="6" name="Title 1">
            <a:extLst>
              <a:ext uri="{FF2B5EF4-FFF2-40B4-BE49-F238E27FC236}">
                <a16:creationId xmlns:a16="http://schemas.microsoft.com/office/drawing/2014/main" id="{2580004E-433D-D2CF-C4F1-FB3E7C63B29B}"/>
              </a:ext>
            </a:extLst>
          </p:cNvPr>
          <p:cNvSpPr>
            <a:spLocks noGrp="1"/>
          </p:cNvSpPr>
          <p:nvPr>
            <p:ph type="title"/>
          </p:nvPr>
        </p:nvSpPr>
        <p:spPr>
          <a:xfrm>
            <a:off x="282018" y="0"/>
            <a:ext cx="10515600" cy="1325563"/>
          </a:xfrm>
        </p:spPr>
        <p:txBody>
          <a:bodyPr>
            <a:normAutofit/>
          </a:bodyPr>
          <a:lstStyle/>
          <a:p>
            <a:r>
              <a:rPr lang="en-US" sz="3200" dirty="0" err="1">
                <a:solidFill>
                  <a:srgbClr val="E62B7B"/>
                </a:solidFill>
              </a:rPr>
              <a:t>ToC</a:t>
            </a:r>
            <a:r>
              <a:rPr lang="en-US" sz="3200" dirty="0">
                <a:solidFill>
                  <a:srgbClr val="E62B7B"/>
                </a:solidFill>
              </a:rPr>
              <a:t> Template: Logic Model </a:t>
            </a:r>
            <a:endParaRPr lang="en-GB" sz="3200" dirty="0">
              <a:solidFill>
                <a:srgbClr val="E62B7B"/>
              </a:solidFill>
            </a:endParaRPr>
          </a:p>
        </p:txBody>
      </p:sp>
    </p:spTree>
    <p:extLst>
      <p:ext uri="{BB962C8B-B14F-4D97-AF65-F5344CB8AC3E}">
        <p14:creationId xmlns:p14="http://schemas.microsoft.com/office/powerpoint/2010/main" val="68280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379526-7E70-1741-286A-5F74A4C64013}"/>
              </a:ext>
            </a:extLst>
          </p:cNvPr>
          <p:cNvPicPr>
            <a:picLocks noGrp="1" noChangeAspect="1"/>
          </p:cNvPicPr>
          <p:nvPr>
            <p:ph idx="1"/>
          </p:nvPr>
        </p:nvPicPr>
        <p:blipFill>
          <a:blip r:embed="rId2"/>
          <a:stretch>
            <a:fillRect/>
          </a:stretch>
        </p:blipFill>
        <p:spPr>
          <a:xfrm>
            <a:off x="2048294" y="834233"/>
            <a:ext cx="8321656" cy="5835231"/>
          </a:xfrm>
        </p:spPr>
      </p:pic>
      <p:sp>
        <p:nvSpPr>
          <p:cNvPr id="2" name="Title 1">
            <a:extLst>
              <a:ext uri="{FF2B5EF4-FFF2-40B4-BE49-F238E27FC236}">
                <a16:creationId xmlns:a16="http://schemas.microsoft.com/office/drawing/2014/main" id="{116CF4EA-19F6-03A1-F7C6-756D9591D36F}"/>
              </a:ext>
            </a:extLst>
          </p:cNvPr>
          <p:cNvSpPr>
            <a:spLocks noGrp="1"/>
          </p:cNvSpPr>
          <p:nvPr>
            <p:ph type="title"/>
          </p:nvPr>
        </p:nvSpPr>
        <p:spPr>
          <a:xfrm>
            <a:off x="282018" y="0"/>
            <a:ext cx="10515600" cy="1325563"/>
          </a:xfrm>
        </p:spPr>
        <p:txBody>
          <a:bodyPr>
            <a:normAutofit/>
          </a:bodyPr>
          <a:lstStyle/>
          <a:p>
            <a:r>
              <a:rPr lang="en-US" sz="3200" dirty="0" err="1">
                <a:solidFill>
                  <a:srgbClr val="E62B7B"/>
                </a:solidFill>
              </a:rPr>
              <a:t>ToC</a:t>
            </a:r>
            <a:r>
              <a:rPr lang="en-US" sz="3200" dirty="0">
                <a:solidFill>
                  <a:srgbClr val="E62B7B"/>
                </a:solidFill>
              </a:rPr>
              <a:t> Example: SFP</a:t>
            </a:r>
            <a:endParaRPr lang="en-GB" sz="3200" dirty="0">
              <a:solidFill>
                <a:srgbClr val="E62B7B"/>
              </a:solidFill>
            </a:endParaRPr>
          </a:p>
        </p:txBody>
      </p:sp>
    </p:spTree>
    <p:extLst>
      <p:ext uri="{BB962C8B-B14F-4D97-AF65-F5344CB8AC3E}">
        <p14:creationId xmlns:p14="http://schemas.microsoft.com/office/powerpoint/2010/main" val="155941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468BC7-C1DA-C7DB-FDCC-1AC72E2F5B9F}"/>
              </a:ext>
            </a:extLst>
          </p:cNvPr>
          <p:cNvSpPr>
            <a:spLocks noGrp="1"/>
          </p:cNvSpPr>
          <p:nvPr>
            <p:ph type="title"/>
          </p:nvPr>
        </p:nvSpPr>
        <p:spPr>
          <a:xfrm>
            <a:off x="282018" y="0"/>
            <a:ext cx="10515600" cy="1325563"/>
          </a:xfrm>
        </p:spPr>
        <p:txBody>
          <a:bodyPr>
            <a:normAutofit/>
          </a:bodyPr>
          <a:lstStyle/>
          <a:p>
            <a:r>
              <a:rPr lang="en-US" sz="3200" dirty="0" err="1">
                <a:solidFill>
                  <a:srgbClr val="E62B7B"/>
                </a:solidFill>
              </a:rPr>
              <a:t>ToC</a:t>
            </a:r>
            <a:r>
              <a:rPr lang="en-US" sz="3200" dirty="0">
                <a:solidFill>
                  <a:srgbClr val="E62B7B"/>
                </a:solidFill>
              </a:rPr>
              <a:t> Example: Good Food Oxfordshire (draft)</a:t>
            </a:r>
            <a:endParaRPr lang="en-GB" sz="3200" dirty="0">
              <a:solidFill>
                <a:srgbClr val="E62B7B"/>
              </a:solidFill>
            </a:endParaRPr>
          </a:p>
        </p:txBody>
      </p:sp>
      <p:pic>
        <p:nvPicPr>
          <p:cNvPr id="7" name="Picture 6" descr="A diagram of different colored squares&#10;&#10;Description automatically generated">
            <a:extLst>
              <a:ext uri="{FF2B5EF4-FFF2-40B4-BE49-F238E27FC236}">
                <a16:creationId xmlns:a16="http://schemas.microsoft.com/office/drawing/2014/main" id="{77268DAE-10A5-0111-1A72-3BB763F99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933450"/>
            <a:ext cx="7899400" cy="5924550"/>
          </a:xfrm>
          <a:prstGeom prst="rect">
            <a:avLst/>
          </a:prstGeom>
        </p:spPr>
      </p:pic>
    </p:spTree>
    <p:extLst>
      <p:ext uri="{BB962C8B-B14F-4D97-AF65-F5344CB8AC3E}">
        <p14:creationId xmlns:p14="http://schemas.microsoft.com/office/powerpoint/2010/main" val="146073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83AE-C9F8-ECD5-5AEA-2EFA0FE46A88}"/>
              </a:ext>
            </a:extLst>
          </p:cNvPr>
          <p:cNvSpPr>
            <a:spLocks noGrp="1"/>
          </p:cNvSpPr>
          <p:nvPr>
            <p:ph type="title"/>
          </p:nvPr>
        </p:nvSpPr>
        <p:spPr>
          <a:xfrm>
            <a:off x="838200" y="2512196"/>
            <a:ext cx="10515600" cy="1325563"/>
          </a:xfrm>
        </p:spPr>
        <p:txBody>
          <a:bodyPr/>
          <a:lstStyle/>
          <a:p>
            <a:pPr algn="ctr"/>
            <a:r>
              <a:rPr lang="en-US" dirty="0">
                <a:solidFill>
                  <a:srgbClr val="E62B7B"/>
                </a:solidFill>
              </a:rPr>
              <a:t>Applying MEL to the food partnership context</a:t>
            </a:r>
            <a:endParaRPr lang="en-GB" dirty="0">
              <a:solidFill>
                <a:srgbClr val="E62B7B"/>
              </a:solidFill>
            </a:endParaRPr>
          </a:p>
        </p:txBody>
      </p:sp>
    </p:spTree>
    <p:extLst>
      <p:ext uri="{BB962C8B-B14F-4D97-AF65-F5344CB8AC3E}">
        <p14:creationId xmlns:p14="http://schemas.microsoft.com/office/powerpoint/2010/main" val="88023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F9B2-9718-2550-4317-0B0215165BC0}"/>
              </a:ext>
            </a:extLst>
          </p:cNvPr>
          <p:cNvSpPr>
            <a:spLocks noGrp="1"/>
          </p:cNvSpPr>
          <p:nvPr>
            <p:ph type="title"/>
          </p:nvPr>
        </p:nvSpPr>
        <p:spPr>
          <a:xfrm>
            <a:off x="762421" y="622773"/>
            <a:ext cx="10515600" cy="1325563"/>
          </a:xfrm>
        </p:spPr>
        <p:txBody>
          <a:bodyPr/>
          <a:lstStyle/>
          <a:p>
            <a:r>
              <a:rPr lang="en-US" dirty="0">
                <a:solidFill>
                  <a:srgbClr val="E62B7B"/>
                </a:solidFill>
              </a:rPr>
              <a:t>Twin Attribution Problem</a:t>
            </a:r>
            <a:endParaRPr lang="en-GB" dirty="0">
              <a:solidFill>
                <a:srgbClr val="E62B7B"/>
              </a:solidFill>
            </a:endParaRPr>
          </a:p>
        </p:txBody>
      </p:sp>
      <p:sp>
        <p:nvSpPr>
          <p:cNvPr id="3" name="Content Placeholder 2">
            <a:extLst>
              <a:ext uri="{FF2B5EF4-FFF2-40B4-BE49-F238E27FC236}">
                <a16:creationId xmlns:a16="http://schemas.microsoft.com/office/drawing/2014/main" id="{8EFAA9BE-3C4F-74D3-3462-4CDCD58CEA69}"/>
              </a:ext>
            </a:extLst>
          </p:cNvPr>
          <p:cNvSpPr>
            <a:spLocks noGrp="1"/>
          </p:cNvSpPr>
          <p:nvPr>
            <p:ph idx="1"/>
          </p:nvPr>
        </p:nvSpPr>
        <p:spPr>
          <a:xfrm>
            <a:off x="706850" y="2118390"/>
            <a:ext cx="10515600" cy="4351338"/>
          </a:xfrm>
        </p:spPr>
        <p:txBody>
          <a:bodyPr/>
          <a:lstStyle/>
          <a:p>
            <a:pPr marL="0" indent="0">
              <a:buNone/>
            </a:pPr>
            <a:r>
              <a:rPr lang="en-US" dirty="0"/>
              <a:t>Food partnerships have a particularly difficult task in documenting evidence of impact due to two specific attributes: </a:t>
            </a:r>
          </a:p>
          <a:p>
            <a:pPr marL="0" indent="0">
              <a:buNone/>
            </a:pPr>
            <a:endParaRPr lang="en-US" dirty="0"/>
          </a:p>
          <a:p>
            <a:pPr marL="914400" lvl="1" indent="-457200">
              <a:buAutoNum type="arabicPeriod"/>
            </a:pPr>
            <a:r>
              <a:rPr lang="en-US" dirty="0"/>
              <a:t>Working in partnership – actions taken by a range of partners involving a  blurring of lines between roles and responsibilities. </a:t>
            </a:r>
          </a:p>
          <a:p>
            <a:pPr marL="914400" lvl="1" indent="-457200">
              <a:buAutoNum type="arabicPeriod"/>
            </a:pPr>
            <a:r>
              <a:rPr lang="en-US" dirty="0"/>
              <a:t>Addressing systems level challenges – defined by complex feedback loops with often unpredictable dynamics making identify cause and effect very challenging. </a:t>
            </a:r>
            <a:endParaRPr lang="en-GB" dirty="0"/>
          </a:p>
        </p:txBody>
      </p:sp>
    </p:spTree>
    <p:extLst>
      <p:ext uri="{BB962C8B-B14F-4D97-AF65-F5344CB8AC3E}">
        <p14:creationId xmlns:p14="http://schemas.microsoft.com/office/powerpoint/2010/main" val="360438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25D203-3EE4-19ED-2A90-A6A15CABD2CA}"/>
              </a:ext>
            </a:extLst>
          </p:cNvPr>
          <p:cNvSpPr txBox="1"/>
          <p:nvPr/>
        </p:nvSpPr>
        <p:spPr>
          <a:xfrm>
            <a:off x="2384232" y="2742886"/>
            <a:ext cx="7423535" cy="800219"/>
          </a:xfrm>
          <a:prstGeom prst="rect">
            <a:avLst/>
          </a:prstGeom>
          <a:noFill/>
        </p:spPr>
        <p:txBody>
          <a:bodyPr wrap="square">
            <a:spAutoFit/>
          </a:bodyPr>
          <a:lstStyle/>
          <a:p>
            <a:pPr marL="0" indent="0">
              <a:buNone/>
            </a:pPr>
            <a:endParaRPr lang="en-US" sz="1800" dirty="0">
              <a:solidFill>
                <a:srgbClr val="001C42"/>
              </a:solidFill>
              <a:latin typeface="Barlow" panose="00000500000000000000" pitchFamily="2" charset="0"/>
            </a:endParaRPr>
          </a:p>
          <a:p>
            <a:pPr marL="0" indent="0">
              <a:buNone/>
            </a:pPr>
            <a:r>
              <a:rPr lang="en-US" sz="2800" b="1" dirty="0">
                <a:solidFill>
                  <a:srgbClr val="E62B7B"/>
                </a:solidFill>
                <a:latin typeface="Barlow" panose="00000500000000000000" pitchFamily="2" charset="0"/>
              </a:rPr>
              <a:t>Activities -&gt; Outputs -&gt; Outcomes -&gt; Impact</a:t>
            </a:r>
            <a:endParaRPr lang="en-GB" sz="2800" b="1" dirty="0">
              <a:solidFill>
                <a:srgbClr val="E62B7B"/>
              </a:solidFill>
            </a:endParaRPr>
          </a:p>
        </p:txBody>
      </p:sp>
    </p:spTree>
    <p:extLst>
      <p:ext uri="{BB962C8B-B14F-4D97-AF65-F5344CB8AC3E}">
        <p14:creationId xmlns:p14="http://schemas.microsoft.com/office/powerpoint/2010/main" val="134973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10F9-2F46-797E-27CC-80C2DE10B5C5}"/>
              </a:ext>
            </a:extLst>
          </p:cNvPr>
          <p:cNvSpPr>
            <a:spLocks noGrp="1"/>
          </p:cNvSpPr>
          <p:nvPr>
            <p:ph type="title"/>
          </p:nvPr>
        </p:nvSpPr>
        <p:spPr/>
        <p:txBody>
          <a:bodyPr/>
          <a:lstStyle/>
          <a:p>
            <a:r>
              <a:rPr lang="en-US" dirty="0">
                <a:solidFill>
                  <a:srgbClr val="E62B7B"/>
                </a:solidFill>
              </a:rPr>
              <a:t>What do Food Partnerships do? </a:t>
            </a:r>
            <a:endParaRPr lang="en-GB" dirty="0">
              <a:solidFill>
                <a:srgbClr val="E62B7B"/>
              </a:solidFill>
            </a:endParaRPr>
          </a:p>
        </p:txBody>
      </p:sp>
      <p:grpSp>
        <p:nvGrpSpPr>
          <p:cNvPr id="36" name="Group 35">
            <a:extLst>
              <a:ext uri="{FF2B5EF4-FFF2-40B4-BE49-F238E27FC236}">
                <a16:creationId xmlns:a16="http://schemas.microsoft.com/office/drawing/2014/main" id="{E32E15DB-76E0-A159-DD60-3644DFF7B213}"/>
              </a:ext>
            </a:extLst>
          </p:cNvPr>
          <p:cNvGrpSpPr/>
          <p:nvPr/>
        </p:nvGrpSpPr>
        <p:grpSpPr>
          <a:xfrm>
            <a:off x="1551351" y="2271633"/>
            <a:ext cx="8552314" cy="3200891"/>
            <a:chOff x="1560405" y="2688093"/>
            <a:chExt cx="8552314" cy="3200891"/>
          </a:xfrm>
        </p:grpSpPr>
        <p:sp>
          <p:nvSpPr>
            <p:cNvPr id="5" name="TextBox 4">
              <a:extLst>
                <a:ext uri="{FF2B5EF4-FFF2-40B4-BE49-F238E27FC236}">
                  <a16:creationId xmlns:a16="http://schemas.microsoft.com/office/drawing/2014/main" id="{F8C1B7E3-9C27-32CF-C977-42CD7CDFA61E}"/>
                </a:ext>
              </a:extLst>
            </p:cNvPr>
            <p:cNvSpPr txBox="1"/>
            <p:nvPr/>
          </p:nvSpPr>
          <p:spPr>
            <a:xfrm>
              <a:off x="2929553" y="4546119"/>
              <a:ext cx="1568512" cy="461665"/>
            </a:xfrm>
            <a:prstGeom prst="rect">
              <a:avLst/>
            </a:prstGeom>
            <a:noFill/>
          </p:spPr>
          <p:txBody>
            <a:bodyPr wrap="square">
              <a:spAutoFit/>
            </a:bodyPr>
            <a:lstStyle/>
            <a:p>
              <a:r>
                <a:rPr lang="en-US" sz="2400" dirty="0">
                  <a:solidFill>
                    <a:srgbClr val="00B0F0"/>
                  </a:solidFill>
                </a:rPr>
                <a:t>Deliver</a:t>
              </a:r>
              <a:r>
                <a:rPr lang="en-US" dirty="0"/>
                <a:t> </a:t>
              </a:r>
              <a:endParaRPr lang="en-GB" dirty="0"/>
            </a:p>
          </p:txBody>
        </p:sp>
        <p:sp>
          <p:nvSpPr>
            <p:cNvPr id="7" name="TextBox 6">
              <a:extLst>
                <a:ext uri="{FF2B5EF4-FFF2-40B4-BE49-F238E27FC236}">
                  <a16:creationId xmlns:a16="http://schemas.microsoft.com/office/drawing/2014/main" id="{99D94499-8A4D-5B07-F682-F98B53BE89DD}"/>
                </a:ext>
              </a:extLst>
            </p:cNvPr>
            <p:cNvSpPr txBox="1"/>
            <p:nvPr/>
          </p:nvSpPr>
          <p:spPr>
            <a:xfrm>
              <a:off x="3349027" y="2688093"/>
              <a:ext cx="1750715" cy="523220"/>
            </a:xfrm>
            <a:prstGeom prst="rect">
              <a:avLst/>
            </a:prstGeom>
            <a:noFill/>
          </p:spPr>
          <p:txBody>
            <a:bodyPr wrap="square">
              <a:spAutoFit/>
            </a:bodyPr>
            <a:lstStyle/>
            <a:p>
              <a:r>
                <a:rPr lang="en-US" sz="2400" dirty="0">
                  <a:solidFill>
                    <a:srgbClr val="E62B7B"/>
                  </a:solidFill>
                </a:rPr>
                <a:t>Coordinate</a:t>
              </a:r>
              <a:r>
                <a:rPr lang="en-US" sz="2800" dirty="0"/>
                <a:t> </a:t>
              </a:r>
              <a:endParaRPr lang="en-GB" sz="2800" dirty="0"/>
            </a:p>
          </p:txBody>
        </p:sp>
        <p:sp>
          <p:nvSpPr>
            <p:cNvPr id="9" name="TextBox 8">
              <a:extLst>
                <a:ext uri="{FF2B5EF4-FFF2-40B4-BE49-F238E27FC236}">
                  <a16:creationId xmlns:a16="http://schemas.microsoft.com/office/drawing/2014/main" id="{A7C42AF7-E86F-D5A8-7CCD-FA2EE788FC5E}"/>
                </a:ext>
              </a:extLst>
            </p:cNvPr>
            <p:cNvSpPr txBox="1"/>
            <p:nvPr/>
          </p:nvSpPr>
          <p:spPr>
            <a:xfrm>
              <a:off x="5356822" y="3525169"/>
              <a:ext cx="1562100" cy="461665"/>
            </a:xfrm>
            <a:prstGeom prst="rect">
              <a:avLst/>
            </a:prstGeom>
            <a:noFill/>
          </p:spPr>
          <p:txBody>
            <a:bodyPr wrap="square">
              <a:spAutoFit/>
            </a:bodyPr>
            <a:lstStyle/>
            <a:p>
              <a:r>
                <a:rPr lang="en-US" sz="2400" dirty="0">
                  <a:solidFill>
                    <a:srgbClr val="00B0F0"/>
                  </a:solidFill>
                </a:rPr>
                <a:t>Influence</a:t>
              </a:r>
              <a:endParaRPr lang="en-GB" sz="2400" dirty="0">
                <a:solidFill>
                  <a:srgbClr val="00B0F0"/>
                </a:solidFill>
              </a:endParaRPr>
            </a:p>
          </p:txBody>
        </p:sp>
        <p:sp>
          <p:nvSpPr>
            <p:cNvPr id="11" name="TextBox 10">
              <a:extLst>
                <a:ext uri="{FF2B5EF4-FFF2-40B4-BE49-F238E27FC236}">
                  <a16:creationId xmlns:a16="http://schemas.microsoft.com/office/drawing/2014/main" id="{AACA8A48-9E4B-7890-37E2-0F2AFE0CD988}"/>
                </a:ext>
              </a:extLst>
            </p:cNvPr>
            <p:cNvSpPr txBox="1"/>
            <p:nvPr/>
          </p:nvSpPr>
          <p:spPr>
            <a:xfrm>
              <a:off x="5447923" y="4832400"/>
              <a:ext cx="1379899" cy="461665"/>
            </a:xfrm>
            <a:prstGeom prst="rect">
              <a:avLst/>
            </a:prstGeom>
            <a:noFill/>
          </p:spPr>
          <p:txBody>
            <a:bodyPr wrap="square">
              <a:spAutoFit/>
            </a:bodyPr>
            <a:lstStyle/>
            <a:p>
              <a:r>
                <a:rPr lang="en-US" sz="2400" dirty="0">
                  <a:solidFill>
                    <a:srgbClr val="00B0F0"/>
                  </a:solidFill>
                </a:rPr>
                <a:t>Instigate</a:t>
              </a:r>
              <a:r>
                <a:rPr lang="en-US" dirty="0"/>
                <a:t> </a:t>
              </a:r>
              <a:endParaRPr lang="en-GB" dirty="0"/>
            </a:p>
          </p:txBody>
        </p:sp>
        <p:sp>
          <p:nvSpPr>
            <p:cNvPr id="13" name="TextBox 12">
              <a:extLst>
                <a:ext uri="{FF2B5EF4-FFF2-40B4-BE49-F238E27FC236}">
                  <a16:creationId xmlns:a16="http://schemas.microsoft.com/office/drawing/2014/main" id="{3D05156C-1D5C-D7A9-B555-C6B67B3752A4}"/>
                </a:ext>
              </a:extLst>
            </p:cNvPr>
            <p:cNvSpPr txBox="1"/>
            <p:nvPr/>
          </p:nvSpPr>
          <p:spPr>
            <a:xfrm>
              <a:off x="7358204" y="3328737"/>
              <a:ext cx="1287855" cy="461665"/>
            </a:xfrm>
            <a:prstGeom prst="rect">
              <a:avLst/>
            </a:prstGeom>
            <a:noFill/>
          </p:spPr>
          <p:txBody>
            <a:bodyPr wrap="square">
              <a:spAutoFit/>
            </a:bodyPr>
            <a:lstStyle/>
            <a:p>
              <a:r>
                <a:rPr lang="en-US" sz="2400" dirty="0">
                  <a:solidFill>
                    <a:srgbClr val="E62B7B"/>
                  </a:solidFill>
                </a:rPr>
                <a:t>Amplify</a:t>
              </a:r>
              <a:endParaRPr lang="en-GB" sz="2400" dirty="0">
                <a:solidFill>
                  <a:srgbClr val="E62B7B"/>
                </a:solidFill>
              </a:endParaRPr>
            </a:p>
          </p:txBody>
        </p:sp>
        <p:sp>
          <p:nvSpPr>
            <p:cNvPr id="15" name="TextBox 14">
              <a:extLst>
                <a:ext uri="{FF2B5EF4-FFF2-40B4-BE49-F238E27FC236}">
                  <a16:creationId xmlns:a16="http://schemas.microsoft.com/office/drawing/2014/main" id="{33BFA424-8139-4DA1-CE68-771AA8A73074}"/>
                </a:ext>
              </a:extLst>
            </p:cNvPr>
            <p:cNvSpPr txBox="1"/>
            <p:nvPr/>
          </p:nvSpPr>
          <p:spPr>
            <a:xfrm>
              <a:off x="6972865" y="4363058"/>
              <a:ext cx="1130175" cy="369332"/>
            </a:xfrm>
            <a:prstGeom prst="rect">
              <a:avLst/>
            </a:prstGeom>
            <a:noFill/>
          </p:spPr>
          <p:txBody>
            <a:bodyPr wrap="square">
              <a:spAutoFit/>
            </a:bodyPr>
            <a:lstStyle/>
            <a:p>
              <a:r>
                <a:rPr lang="en-US" dirty="0">
                  <a:solidFill>
                    <a:srgbClr val="00B0F0"/>
                  </a:solidFill>
                </a:rPr>
                <a:t>Platform</a:t>
              </a:r>
              <a:endParaRPr lang="en-GB" dirty="0">
                <a:solidFill>
                  <a:srgbClr val="00B0F0"/>
                </a:solidFill>
              </a:endParaRPr>
            </a:p>
          </p:txBody>
        </p:sp>
        <p:sp>
          <p:nvSpPr>
            <p:cNvPr id="17" name="TextBox 16">
              <a:extLst>
                <a:ext uri="{FF2B5EF4-FFF2-40B4-BE49-F238E27FC236}">
                  <a16:creationId xmlns:a16="http://schemas.microsoft.com/office/drawing/2014/main" id="{691006C7-9C3F-8DF3-BED0-785C73BFD5B7}"/>
                </a:ext>
              </a:extLst>
            </p:cNvPr>
            <p:cNvSpPr txBox="1"/>
            <p:nvPr/>
          </p:nvSpPr>
          <p:spPr>
            <a:xfrm>
              <a:off x="9163615" y="3328737"/>
              <a:ext cx="949104" cy="369332"/>
            </a:xfrm>
            <a:prstGeom prst="rect">
              <a:avLst/>
            </a:prstGeom>
            <a:noFill/>
          </p:spPr>
          <p:txBody>
            <a:bodyPr wrap="square">
              <a:spAutoFit/>
            </a:bodyPr>
            <a:lstStyle/>
            <a:p>
              <a:r>
                <a:rPr lang="en-US" dirty="0">
                  <a:solidFill>
                    <a:srgbClr val="00B0F0"/>
                  </a:solidFill>
                </a:rPr>
                <a:t>Share</a:t>
              </a:r>
              <a:endParaRPr lang="en-GB" dirty="0">
                <a:solidFill>
                  <a:srgbClr val="00B0F0"/>
                </a:solidFill>
              </a:endParaRPr>
            </a:p>
          </p:txBody>
        </p:sp>
        <p:sp>
          <p:nvSpPr>
            <p:cNvPr id="19" name="TextBox 18">
              <a:extLst>
                <a:ext uri="{FF2B5EF4-FFF2-40B4-BE49-F238E27FC236}">
                  <a16:creationId xmlns:a16="http://schemas.microsoft.com/office/drawing/2014/main" id="{0DE74117-5FE8-8D63-9EF3-A85491CC9B41}"/>
                </a:ext>
              </a:extLst>
            </p:cNvPr>
            <p:cNvSpPr txBox="1"/>
            <p:nvPr/>
          </p:nvSpPr>
          <p:spPr>
            <a:xfrm>
              <a:off x="2079281" y="3328737"/>
              <a:ext cx="1379899" cy="369332"/>
            </a:xfrm>
            <a:prstGeom prst="rect">
              <a:avLst/>
            </a:prstGeom>
            <a:noFill/>
          </p:spPr>
          <p:txBody>
            <a:bodyPr wrap="square">
              <a:spAutoFit/>
            </a:bodyPr>
            <a:lstStyle/>
            <a:p>
              <a:r>
                <a:rPr lang="en-US" dirty="0">
                  <a:solidFill>
                    <a:srgbClr val="00B0F0"/>
                  </a:solidFill>
                </a:rPr>
                <a:t>Connect</a:t>
              </a:r>
              <a:endParaRPr lang="en-GB" dirty="0">
                <a:solidFill>
                  <a:srgbClr val="00B0F0"/>
                </a:solidFill>
              </a:endParaRPr>
            </a:p>
          </p:txBody>
        </p:sp>
        <p:sp>
          <p:nvSpPr>
            <p:cNvPr id="23" name="TextBox 22">
              <a:extLst>
                <a:ext uri="{FF2B5EF4-FFF2-40B4-BE49-F238E27FC236}">
                  <a16:creationId xmlns:a16="http://schemas.microsoft.com/office/drawing/2014/main" id="{9F1AC4F0-F9BE-9ECF-5D77-725B38FDD225}"/>
                </a:ext>
              </a:extLst>
            </p:cNvPr>
            <p:cNvSpPr txBox="1"/>
            <p:nvPr/>
          </p:nvSpPr>
          <p:spPr>
            <a:xfrm>
              <a:off x="3924111" y="3920853"/>
              <a:ext cx="1283328" cy="369332"/>
            </a:xfrm>
            <a:prstGeom prst="rect">
              <a:avLst/>
            </a:prstGeom>
            <a:noFill/>
          </p:spPr>
          <p:txBody>
            <a:bodyPr wrap="square">
              <a:spAutoFit/>
            </a:bodyPr>
            <a:lstStyle/>
            <a:p>
              <a:r>
                <a:rPr lang="en-US" dirty="0">
                  <a:solidFill>
                    <a:srgbClr val="E62B7B"/>
                  </a:solidFill>
                </a:rPr>
                <a:t>Convene</a:t>
              </a:r>
              <a:endParaRPr lang="en-GB" dirty="0">
                <a:solidFill>
                  <a:srgbClr val="E62B7B"/>
                </a:solidFill>
              </a:endParaRPr>
            </a:p>
          </p:txBody>
        </p:sp>
        <p:sp>
          <p:nvSpPr>
            <p:cNvPr id="25" name="TextBox 24">
              <a:extLst>
                <a:ext uri="{FF2B5EF4-FFF2-40B4-BE49-F238E27FC236}">
                  <a16:creationId xmlns:a16="http://schemas.microsoft.com/office/drawing/2014/main" id="{E6F882CA-41AB-89D1-A292-881AACA836F0}"/>
                </a:ext>
              </a:extLst>
            </p:cNvPr>
            <p:cNvSpPr txBox="1"/>
            <p:nvPr/>
          </p:nvSpPr>
          <p:spPr>
            <a:xfrm>
              <a:off x="1560405" y="4056616"/>
              <a:ext cx="811603" cy="369332"/>
            </a:xfrm>
            <a:prstGeom prst="rect">
              <a:avLst/>
            </a:prstGeom>
            <a:noFill/>
          </p:spPr>
          <p:txBody>
            <a:bodyPr wrap="square">
              <a:spAutoFit/>
            </a:bodyPr>
            <a:lstStyle/>
            <a:p>
              <a:r>
                <a:rPr lang="en-US" dirty="0">
                  <a:solidFill>
                    <a:srgbClr val="E62B7B"/>
                  </a:solidFill>
                </a:rPr>
                <a:t>Bridge</a:t>
              </a:r>
              <a:endParaRPr lang="en-GB" dirty="0">
                <a:solidFill>
                  <a:srgbClr val="E62B7B"/>
                </a:solidFill>
              </a:endParaRPr>
            </a:p>
          </p:txBody>
        </p:sp>
        <p:sp>
          <p:nvSpPr>
            <p:cNvPr id="27" name="TextBox 26">
              <a:extLst>
                <a:ext uri="{FF2B5EF4-FFF2-40B4-BE49-F238E27FC236}">
                  <a16:creationId xmlns:a16="http://schemas.microsoft.com/office/drawing/2014/main" id="{78342736-1C79-4D49-413D-95865715A001}"/>
                </a:ext>
              </a:extLst>
            </p:cNvPr>
            <p:cNvSpPr txBox="1"/>
            <p:nvPr/>
          </p:nvSpPr>
          <p:spPr>
            <a:xfrm>
              <a:off x="8417838" y="4738624"/>
              <a:ext cx="1379899" cy="369332"/>
            </a:xfrm>
            <a:prstGeom prst="rect">
              <a:avLst/>
            </a:prstGeom>
            <a:noFill/>
          </p:spPr>
          <p:txBody>
            <a:bodyPr wrap="square">
              <a:spAutoFit/>
            </a:bodyPr>
            <a:lstStyle/>
            <a:p>
              <a:r>
                <a:rPr lang="en-US" dirty="0">
                  <a:solidFill>
                    <a:srgbClr val="E62B7B"/>
                  </a:solidFill>
                </a:rPr>
                <a:t>Campaign</a:t>
              </a:r>
              <a:endParaRPr lang="en-GB" dirty="0">
                <a:solidFill>
                  <a:srgbClr val="E62B7B"/>
                </a:solidFill>
              </a:endParaRPr>
            </a:p>
          </p:txBody>
        </p:sp>
        <p:sp>
          <p:nvSpPr>
            <p:cNvPr id="29" name="TextBox 28">
              <a:extLst>
                <a:ext uri="{FF2B5EF4-FFF2-40B4-BE49-F238E27FC236}">
                  <a16:creationId xmlns:a16="http://schemas.microsoft.com/office/drawing/2014/main" id="{9BC2140A-0956-5C31-F8C8-D7DC699D3A1C}"/>
                </a:ext>
              </a:extLst>
            </p:cNvPr>
            <p:cNvSpPr txBox="1"/>
            <p:nvPr/>
          </p:nvSpPr>
          <p:spPr>
            <a:xfrm>
              <a:off x="6096000" y="2720138"/>
              <a:ext cx="1088679" cy="369332"/>
            </a:xfrm>
            <a:prstGeom prst="rect">
              <a:avLst/>
            </a:prstGeom>
            <a:noFill/>
          </p:spPr>
          <p:txBody>
            <a:bodyPr wrap="square">
              <a:spAutoFit/>
            </a:bodyPr>
            <a:lstStyle/>
            <a:p>
              <a:r>
                <a:rPr lang="en-US" dirty="0">
                  <a:solidFill>
                    <a:srgbClr val="00B0F0"/>
                  </a:solidFill>
                </a:rPr>
                <a:t>Voice</a:t>
              </a:r>
              <a:r>
                <a:rPr lang="en-US" dirty="0"/>
                <a:t> </a:t>
              </a:r>
              <a:endParaRPr lang="en-GB" dirty="0"/>
            </a:p>
          </p:txBody>
        </p:sp>
        <p:sp>
          <p:nvSpPr>
            <p:cNvPr id="31" name="TextBox 30">
              <a:extLst>
                <a:ext uri="{FF2B5EF4-FFF2-40B4-BE49-F238E27FC236}">
                  <a16:creationId xmlns:a16="http://schemas.microsoft.com/office/drawing/2014/main" id="{AD438A2C-EC64-50D2-ACFA-F0C538C23341}"/>
                </a:ext>
              </a:extLst>
            </p:cNvPr>
            <p:cNvSpPr txBox="1"/>
            <p:nvPr/>
          </p:nvSpPr>
          <p:spPr>
            <a:xfrm>
              <a:off x="7537952" y="5230838"/>
              <a:ext cx="1052465" cy="369332"/>
            </a:xfrm>
            <a:prstGeom prst="rect">
              <a:avLst/>
            </a:prstGeom>
            <a:noFill/>
          </p:spPr>
          <p:txBody>
            <a:bodyPr wrap="square">
              <a:spAutoFit/>
            </a:bodyPr>
            <a:lstStyle/>
            <a:p>
              <a:r>
                <a:rPr lang="en-US" dirty="0">
                  <a:solidFill>
                    <a:srgbClr val="E62B7B"/>
                  </a:solidFill>
                </a:rPr>
                <a:t>Broker </a:t>
              </a:r>
              <a:endParaRPr lang="en-GB" dirty="0">
                <a:solidFill>
                  <a:srgbClr val="E62B7B"/>
                </a:solidFill>
              </a:endParaRPr>
            </a:p>
          </p:txBody>
        </p:sp>
        <p:sp>
          <p:nvSpPr>
            <p:cNvPr id="33" name="TextBox 32">
              <a:extLst>
                <a:ext uri="{FF2B5EF4-FFF2-40B4-BE49-F238E27FC236}">
                  <a16:creationId xmlns:a16="http://schemas.microsoft.com/office/drawing/2014/main" id="{60E07DE8-2641-C298-14EA-2D39DA526D7A}"/>
                </a:ext>
              </a:extLst>
            </p:cNvPr>
            <p:cNvSpPr txBox="1"/>
            <p:nvPr/>
          </p:nvSpPr>
          <p:spPr>
            <a:xfrm>
              <a:off x="3924111" y="5519652"/>
              <a:ext cx="6097508" cy="369332"/>
            </a:xfrm>
            <a:prstGeom prst="rect">
              <a:avLst/>
            </a:prstGeom>
            <a:noFill/>
          </p:spPr>
          <p:txBody>
            <a:bodyPr wrap="square">
              <a:spAutoFit/>
            </a:bodyPr>
            <a:lstStyle/>
            <a:p>
              <a:r>
                <a:rPr lang="en-US" dirty="0">
                  <a:solidFill>
                    <a:srgbClr val="E62B7B"/>
                  </a:solidFill>
                </a:rPr>
                <a:t>Network </a:t>
              </a:r>
              <a:endParaRPr lang="en-GB" dirty="0">
                <a:solidFill>
                  <a:srgbClr val="E62B7B"/>
                </a:solidFill>
              </a:endParaRPr>
            </a:p>
          </p:txBody>
        </p:sp>
      </p:grpSp>
    </p:spTree>
    <p:extLst>
      <p:ext uri="{BB962C8B-B14F-4D97-AF65-F5344CB8AC3E}">
        <p14:creationId xmlns:p14="http://schemas.microsoft.com/office/powerpoint/2010/main" val="397226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027A3-15CC-BDDE-A1A8-680827A7F6AE}"/>
              </a:ext>
            </a:extLst>
          </p:cNvPr>
          <p:cNvSpPr>
            <a:spLocks noGrp="1"/>
          </p:cNvSpPr>
          <p:nvPr>
            <p:ph idx="1"/>
          </p:nvPr>
        </p:nvSpPr>
        <p:spPr>
          <a:xfrm>
            <a:off x="519821" y="1667497"/>
            <a:ext cx="10290017" cy="4351338"/>
          </a:xfrm>
        </p:spPr>
        <p:txBody>
          <a:bodyPr>
            <a:normAutofit fontScale="62500" lnSpcReduction="20000"/>
          </a:bodyPr>
          <a:lstStyle/>
          <a:p>
            <a:pPr marL="0" lvl="0" indent="0">
              <a:lnSpc>
                <a:spcPct val="107000"/>
              </a:lnSpc>
              <a:buNone/>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7000"/>
              </a:lnSpc>
              <a:buNone/>
            </a:pPr>
            <a:r>
              <a:rPr lang="en-US" sz="2900" b="1" kern="100" dirty="0">
                <a:solidFill>
                  <a:srgbClr val="E62B7B"/>
                </a:solidFill>
                <a:effectLst/>
                <a:latin typeface="Aptos" panose="020B0004020202020204" pitchFamily="34" charset="0"/>
                <a:ea typeface="Aptos" panose="020B0004020202020204" pitchFamily="34" charset="0"/>
                <a:cs typeface="Times New Roman" panose="02020603050405020304" pitchFamily="18" charset="0"/>
              </a:rPr>
              <a:t>Deliver </a:t>
            </a:r>
            <a:r>
              <a:rPr lang="en-US" sz="2900" kern="100" dirty="0">
                <a:effectLst/>
                <a:latin typeface="Aptos" panose="020B0004020202020204" pitchFamily="34" charset="0"/>
                <a:ea typeface="Aptos" panose="020B0004020202020204" pitchFamily="34" charset="0"/>
                <a:cs typeface="Times New Roman" panose="02020603050405020304" pitchFamily="18" charset="0"/>
              </a:rPr>
              <a:t>– own projects and programmes, directly involving themselves in local food action. </a:t>
            </a:r>
          </a:p>
          <a:p>
            <a:pPr marL="457200" lvl="1" indent="0">
              <a:lnSpc>
                <a:spcPct val="107000"/>
              </a:lnSpc>
              <a:buNone/>
            </a:pP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7000"/>
              </a:lnSpc>
              <a:buNone/>
            </a:pPr>
            <a:r>
              <a:rPr lang="en-US" sz="2900" b="1" kern="100" dirty="0">
                <a:solidFill>
                  <a:srgbClr val="E62B7B"/>
                </a:solidFill>
                <a:effectLst/>
                <a:latin typeface="Aptos" panose="020B0004020202020204" pitchFamily="34" charset="0"/>
                <a:ea typeface="Aptos" panose="020B0004020202020204" pitchFamily="34" charset="0"/>
                <a:cs typeface="Times New Roman" panose="02020603050405020304" pitchFamily="18" charset="0"/>
              </a:rPr>
              <a:t>Coordinate</a:t>
            </a:r>
            <a:r>
              <a:rPr lang="en-US" sz="29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900" kern="100" dirty="0">
                <a:effectLst/>
                <a:latin typeface="Aptos" panose="020B0004020202020204" pitchFamily="34" charset="0"/>
                <a:ea typeface="Aptos" panose="020B0004020202020204" pitchFamily="34" charset="0"/>
                <a:cs typeface="Times New Roman" panose="02020603050405020304" pitchFamily="18" charset="0"/>
              </a:rPr>
              <a:t>– action across the food system, sharing knowledge, and connecting stakeholders across sectors. </a:t>
            </a:r>
          </a:p>
          <a:p>
            <a:pPr marL="457200" lvl="1" indent="0">
              <a:lnSpc>
                <a:spcPct val="107000"/>
              </a:lnSpc>
              <a:buNone/>
            </a:pP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7000"/>
              </a:lnSpc>
              <a:buNone/>
            </a:pPr>
            <a:r>
              <a:rPr lang="en-US" sz="2900" b="1" kern="100" dirty="0">
                <a:solidFill>
                  <a:srgbClr val="E62B7B"/>
                </a:solidFill>
                <a:effectLst/>
                <a:latin typeface="Aptos" panose="020B0004020202020204" pitchFamily="34" charset="0"/>
                <a:ea typeface="Aptos" panose="020B0004020202020204" pitchFamily="34" charset="0"/>
                <a:cs typeface="Times New Roman" panose="02020603050405020304" pitchFamily="18" charset="0"/>
              </a:rPr>
              <a:t>Influence</a:t>
            </a:r>
            <a:r>
              <a:rPr lang="en-US" sz="2900" kern="100" dirty="0">
                <a:effectLst/>
                <a:latin typeface="Aptos" panose="020B0004020202020204" pitchFamily="34" charset="0"/>
                <a:ea typeface="Aptos" panose="020B0004020202020204" pitchFamily="34" charset="0"/>
                <a:cs typeface="Times New Roman" panose="02020603050405020304" pitchFamily="18" charset="0"/>
              </a:rPr>
              <a:t> – local food decision making, helping to make local food policies, strategies and actions plans more inclusive and representative. Influencing the hearts and minds of local people through campaigning and public engagement. </a:t>
            </a:r>
          </a:p>
          <a:p>
            <a:pPr marL="457200" lvl="1" indent="0">
              <a:lnSpc>
                <a:spcPct val="107000"/>
              </a:lnSpc>
              <a:buNone/>
            </a:pP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7000"/>
              </a:lnSpc>
              <a:buNone/>
            </a:pPr>
            <a:r>
              <a:rPr lang="en-US" sz="2900" b="1" kern="100" dirty="0">
                <a:solidFill>
                  <a:srgbClr val="E62B7B"/>
                </a:solidFill>
                <a:effectLst/>
                <a:latin typeface="Aptos" panose="020B0004020202020204" pitchFamily="34" charset="0"/>
                <a:ea typeface="Aptos" panose="020B0004020202020204" pitchFamily="34" charset="0"/>
                <a:cs typeface="Times New Roman" panose="02020603050405020304" pitchFamily="18" charset="0"/>
              </a:rPr>
              <a:t>Instigate</a:t>
            </a:r>
            <a:r>
              <a:rPr lang="en-US" sz="29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2900" kern="100" dirty="0" err="1">
                <a:effectLst/>
                <a:latin typeface="Aptos" panose="020B0004020202020204" pitchFamily="34" charset="0"/>
                <a:ea typeface="Aptos" panose="020B0004020202020204" pitchFamily="34" charset="0"/>
                <a:cs typeface="Times New Roman" panose="02020603050405020304" pitchFamily="18" charset="0"/>
              </a:rPr>
              <a:t>mobilising</a:t>
            </a:r>
            <a:r>
              <a:rPr lang="en-US" sz="2900" kern="100" dirty="0">
                <a:effectLst/>
                <a:latin typeface="Aptos" panose="020B0004020202020204" pitchFamily="34" charset="0"/>
                <a:ea typeface="Aptos" panose="020B0004020202020204" pitchFamily="34" charset="0"/>
                <a:cs typeface="Times New Roman" panose="02020603050405020304" pitchFamily="18" charset="0"/>
              </a:rPr>
              <a:t> funding, identifying gaps, by sharing knowledge of good practice and innovation and facilitating collaboration between stakeholders.</a:t>
            </a:r>
          </a:p>
          <a:p>
            <a:pPr marL="457200" lvl="1" indent="0">
              <a:lnSpc>
                <a:spcPct val="107000"/>
              </a:lnSpc>
              <a:buNone/>
            </a:pP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07000"/>
              </a:lnSpc>
              <a:spcAft>
                <a:spcPts val="800"/>
              </a:spcAft>
              <a:buNone/>
            </a:pPr>
            <a:r>
              <a:rPr lang="en-US" sz="2900" b="1" kern="100" dirty="0">
                <a:solidFill>
                  <a:srgbClr val="E62B7B"/>
                </a:solidFill>
                <a:effectLst/>
                <a:latin typeface="Aptos" panose="020B0004020202020204" pitchFamily="34" charset="0"/>
                <a:ea typeface="Aptos" panose="020B0004020202020204" pitchFamily="34" charset="0"/>
                <a:cs typeface="Times New Roman" panose="02020603050405020304" pitchFamily="18" charset="0"/>
              </a:rPr>
              <a:t>Amplify</a:t>
            </a:r>
            <a:r>
              <a:rPr lang="en-US" sz="2900" kern="100" dirty="0">
                <a:effectLst/>
                <a:latin typeface="Aptos" panose="020B0004020202020204" pitchFamily="34" charset="0"/>
                <a:ea typeface="Aptos" panose="020B0004020202020204" pitchFamily="34" charset="0"/>
                <a:cs typeface="Times New Roman" panose="02020603050405020304" pitchFamily="18" charset="0"/>
              </a:rPr>
              <a:t> – by sharing and promoting the work of others, helping to build the momentum of a local good food movement. </a:t>
            </a: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
        <p:nvSpPr>
          <p:cNvPr id="6" name="Title 1">
            <a:extLst>
              <a:ext uri="{FF2B5EF4-FFF2-40B4-BE49-F238E27FC236}">
                <a16:creationId xmlns:a16="http://schemas.microsoft.com/office/drawing/2014/main" id="{9A753E49-7CAF-C7B4-8B94-21425CBF2518}"/>
              </a:ext>
            </a:extLst>
          </p:cNvPr>
          <p:cNvSpPr txBox="1">
            <a:spLocks/>
          </p:cNvSpPr>
          <p:nvPr/>
        </p:nvSpPr>
        <p:spPr>
          <a:xfrm>
            <a:off x="700890" y="254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B7B"/>
                </a:solidFill>
              </a:rPr>
              <a:t>Food Partnership Impact Framework (activity)</a:t>
            </a:r>
            <a:endParaRPr lang="en-GB" dirty="0">
              <a:solidFill>
                <a:srgbClr val="E62B7B"/>
              </a:solidFill>
            </a:endParaRPr>
          </a:p>
        </p:txBody>
      </p:sp>
      <p:sp>
        <p:nvSpPr>
          <p:cNvPr id="4" name="TextBox 3">
            <a:extLst>
              <a:ext uri="{FF2B5EF4-FFF2-40B4-BE49-F238E27FC236}">
                <a16:creationId xmlns:a16="http://schemas.microsoft.com/office/drawing/2014/main" id="{756CDA09-4103-6810-C9B8-1AE352D930E6}"/>
              </a:ext>
            </a:extLst>
          </p:cNvPr>
          <p:cNvSpPr txBox="1"/>
          <p:nvPr/>
        </p:nvSpPr>
        <p:spPr>
          <a:xfrm>
            <a:off x="700890" y="6018835"/>
            <a:ext cx="11157528" cy="646331"/>
          </a:xfrm>
          <a:prstGeom prst="rect">
            <a:avLst/>
          </a:prstGeom>
          <a:noFill/>
        </p:spPr>
        <p:txBody>
          <a:bodyPr wrap="square">
            <a:spAutoFit/>
          </a:bodyPr>
          <a:lstStyle/>
          <a:p>
            <a:r>
              <a:rPr lang="en-GB" dirty="0">
                <a:hlinkClick r:id="rId2"/>
              </a:rPr>
              <a:t>https://collectiveimpactforum.org/resource/backbone-starter-guide-a-summary-of-major-resources-about-the-backbone/</a:t>
            </a:r>
            <a:endParaRPr lang="en-GB" dirty="0"/>
          </a:p>
        </p:txBody>
      </p:sp>
    </p:spTree>
    <p:extLst>
      <p:ext uri="{BB962C8B-B14F-4D97-AF65-F5344CB8AC3E}">
        <p14:creationId xmlns:p14="http://schemas.microsoft.com/office/powerpoint/2010/main" val="9978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285F-F430-DB4D-28F1-2B25FA6B31A5}"/>
              </a:ext>
            </a:extLst>
          </p:cNvPr>
          <p:cNvSpPr>
            <a:spLocks noGrp="1"/>
          </p:cNvSpPr>
          <p:nvPr>
            <p:ph type="title"/>
          </p:nvPr>
        </p:nvSpPr>
        <p:spPr>
          <a:xfrm>
            <a:off x="751887" y="354405"/>
            <a:ext cx="10515600" cy="1325563"/>
          </a:xfrm>
        </p:spPr>
        <p:txBody>
          <a:bodyPr/>
          <a:lstStyle/>
          <a:p>
            <a:r>
              <a:rPr lang="en-US" dirty="0">
                <a:solidFill>
                  <a:srgbClr val="E62B7B"/>
                </a:solidFill>
              </a:rPr>
              <a:t>What are the outputs?</a:t>
            </a:r>
            <a:endParaRPr lang="en-GB" dirty="0">
              <a:solidFill>
                <a:srgbClr val="E62B7B"/>
              </a:solidFill>
            </a:endParaRPr>
          </a:p>
        </p:txBody>
      </p:sp>
      <p:graphicFrame>
        <p:nvGraphicFramePr>
          <p:cNvPr id="4" name="Table 3">
            <a:extLst>
              <a:ext uri="{FF2B5EF4-FFF2-40B4-BE49-F238E27FC236}">
                <a16:creationId xmlns:a16="http://schemas.microsoft.com/office/drawing/2014/main" id="{C756E7A5-8026-5FC6-088E-DAF742BB3D37}"/>
              </a:ext>
            </a:extLst>
          </p:cNvPr>
          <p:cNvGraphicFramePr>
            <a:graphicFrameLocks noGrp="1"/>
          </p:cNvGraphicFramePr>
          <p:nvPr>
            <p:extLst>
              <p:ext uri="{D42A27DB-BD31-4B8C-83A1-F6EECF244321}">
                <p14:modId xmlns:p14="http://schemas.microsoft.com/office/powerpoint/2010/main" val="1019027918"/>
              </p:ext>
            </p:extLst>
          </p:nvPr>
        </p:nvGraphicFramePr>
        <p:xfrm>
          <a:off x="1874068" y="1679968"/>
          <a:ext cx="7992980" cy="5133293"/>
        </p:xfrm>
        <a:graphic>
          <a:graphicData uri="http://schemas.openxmlformats.org/drawingml/2006/table">
            <a:tbl>
              <a:tblPr firstRow="1" bandRow="1">
                <a:tableStyleId>{793D81CF-94F2-401A-BA57-92F5A7B2D0C5}</a:tableStyleId>
              </a:tblPr>
              <a:tblGrid>
                <a:gridCol w="3996490">
                  <a:extLst>
                    <a:ext uri="{9D8B030D-6E8A-4147-A177-3AD203B41FA5}">
                      <a16:colId xmlns:a16="http://schemas.microsoft.com/office/drawing/2014/main" val="2191669931"/>
                    </a:ext>
                  </a:extLst>
                </a:gridCol>
                <a:gridCol w="3996490">
                  <a:extLst>
                    <a:ext uri="{9D8B030D-6E8A-4147-A177-3AD203B41FA5}">
                      <a16:colId xmlns:a16="http://schemas.microsoft.com/office/drawing/2014/main" val="501011575"/>
                    </a:ext>
                  </a:extLst>
                </a:gridCol>
              </a:tblGrid>
              <a:tr h="561293">
                <a:tc>
                  <a:txBody>
                    <a:bodyPr/>
                    <a:lstStyle/>
                    <a:p>
                      <a:r>
                        <a:rPr lang="en-US" dirty="0"/>
                        <a:t>Activity</a:t>
                      </a:r>
                      <a:endParaRPr lang="en-GB" dirty="0"/>
                    </a:p>
                  </a:txBody>
                  <a:tcPr/>
                </a:tc>
                <a:tc>
                  <a:txBody>
                    <a:bodyPr/>
                    <a:lstStyle/>
                    <a:p>
                      <a:r>
                        <a:rPr lang="en-US" dirty="0"/>
                        <a:t>Outputs</a:t>
                      </a:r>
                      <a:endParaRPr lang="en-GB" dirty="0"/>
                    </a:p>
                  </a:txBody>
                  <a:tcPr/>
                </a:tc>
                <a:extLst>
                  <a:ext uri="{0D108BD9-81ED-4DB2-BD59-A6C34878D82A}">
                    <a16:rowId xmlns:a16="http://schemas.microsoft.com/office/drawing/2014/main" val="3082790017"/>
                  </a:ext>
                </a:extLst>
              </a:tr>
              <a:tr h="574398">
                <a:tc>
                  <a:txBody>
                    <a:bodyPr/>
                    <a:lstStyle/>
                    <a:p>
                      <a:r>
                        <a:rPr lang="en-US" b="1" dirty="0">
                          <a:solidFill>
                            <a:srgbClr val="E62B7B"/>
                          </a:solidFill>
                        </a:rPr>
                        <a:t>Deliver</a:t>
                      </a:r>
                    </a:p>
                  </a:txBody>
                  <a:tcPr/>
                </a:tc>
                <a:tc>
                  <a:txBody>
                    <a:bodyPr/>
                    <a:lstStyle/>
                    <a:p>
                      <a:r>
                        <a:rPr lang="en-US" dirty="0"/>
                        <a:t>Project impacts, partner impacts*,  people reached, activities ran, food distributed, etc. </a:t>
                      </a:r>
                      <a:endParaRPr lang="en-GB" dirty="0"/>
                    </a:p>
                  </a:txBody>
                  <a:tcPr/>
                </a:tc>
                <a:extLst>
                  <a:ext uri="{0D108BD9-81ED-4DB2-BD59-A6C34878D82A}">
                    <a16:rowId xmlns:a16="http://schemas.microsoft.com/office/drawing/2014/main" val="1360715836"/>
                  </a:ext>
                </a:extLst>
              </a:tr>
              <a:tr h="816162">
                <a:tc>
                  <a:txBody>
                    <a:bodyPr/>
                    <a:lstStyle/>
                    <a:p>
                      <a:r>
                        <a:rPr lang="en-US" b="1" dirty="0">
                          <a:solidFill>
                            <a:srgbClr val="E62B7B"/>
                          </a:solidFill>
                        </a:rPr>
                        <a:t>Coordinate</a:t>
                      </a:r>
                      <a:endParaRPr lang="en-GB" b="1" dirty="0">
                        <a:solidFill>
                          <a:srgbClr val="E62B7B"/>
                        </a:solidFill>
                      </a:endParaRPr>
                    </a:p>
                  </a:txBody>
                  <a:tcPr/>
                </a:tc>
                <a:tc>
                  <a:txBody>
                    <a:bodyPr/>
                    <a:lstStyle/>
                    <a:p>
                      <a:r>
                        <a:rPr lang="en-US" dirty="0"/>
                        <a:t>Connections made, cross-sectoral bridges built, partners engaged, knowledge shared, etc. </a:t>
                      </a:r>
                      <a:endParaRPr lang="en-GB" dirty="0"/>
                    </a:p>
                  </a:txBody>
                  <a:tcPr/>
                </a:tc>
                <a:extLst>
                  <a:ext uri="{0D108BD9-81ED-4DB2-BD59-A6C34878D82A}">
                    <a16:rowId xmlns:a16="http://schemas.microsoft.com/office/drawing/2014/main" val="2746170717"/>
                  </a:ext>
                </a:extLst>
              </a:tr>
              <a:tr h="816162">
                <a:tc>
                  <a:txBody>
                    <a:bodyPr/>
                    <a:lstStyle/>
                    <a:p>
                      <a:r>
                        <a:rPr lang="en-US" b="1" dirty="0">
                          <a:solidFill>
                            <a:srgbClr val="E62B7B"/>
                          </a:solidFill>
                        </a:rPr>
                        <a:t>Influence</a:t>
                      </a:r>
                      <a:endParaRPr lang="en-GB" b="1" dirty="0">
                        <a:solidFill>
                          <a:srgbClr val="E62B7B"/>
                        </a:solidFill>
                      </a:endParaRPr>
                    </a:p>
                  </a:txBody>
                  <a:tcPr/>
                </a:tc>
                <a:tc>
                  <a:txBody>
                    <a:bodyPr/>
                    <a:lstStyle/>
                    <a:p>
                      <a:r>
                        <a:rPr lang="en-US" dirty="0"/>
                        <a:t>Influential contacts engaged, policies influenced, decision making processes participated in, campaigns ran, etc. </a:t>
                      </a:r>
                      <a:endParaRPr lang="en-GB" dirty="0"/>
                    </a:p>
                  </a:txBody>
                  <a:tcPr/>
                </a:tc>
                <a:extLst>
                  <a:ext uri="{0D108BD9-81ED-4DB2-BD59-A6C34878D82A}">
                    <a16:rowId xmlns:a16="http://schemas.microsoft.com/office/drawing/2014/main" val="412245228"/>
                  </a:ext>
                </a:extLst>
              </a:tr>
              <a:tr h="574398">
                <a:tc>
                  <a:txBody>
                    <a:bodyPr/>
                    <a:lstStyle/>
                    <a:p>
                      <a:r>
                        <a:rPr lang="en-US" b="1" dirty="0">
                          <a:solidFill>
                            <a:srgbClr val="E62B7B"/>
                          </a:solidFill>
                        </a:rPr>
                        <a:t>Instigate </a:t>
                      </a:r>
                    </a:p>
                  </a:txBody>
                  <a:tcPr/>
                </a:tc>
                <a:tc>
                  <a:txBody>
                    <a:bodyPr/>
                    <a:lstStyle/>
                    <a:p>
                      <a:r>
                        <a:rPr lang="en-US" dirty="0"/>
                        <a:t>Projects seeded, funding mobilized, ideas shared, collective actions mobilized, etc. </a:t>
                      </a:r>
                      <a:endParaRPr lang="en-GB" dirty="0"/>
                    </a:p>
                  </a:txBody>
                  <a:tcPr/>
                </a:tc>
                <a:extLst>
                  <a:ext uri="{0D108BD9-81ED-4DB2-BD59-A6C34878D82A}">
                    <a16:rowId xmlns:a16="http://schemas.microsoft.com/office/drawing/2014/main" val="1080488842"/>
                  </a:ext>
                </a:extLst>
              </a:tr>
              <a:tr h="574398">
                <a:tc>
                  <a:txBody>
                    <a:bodyPr/>
                    <a:lstStyle/>
                    <a:p>
                      <a:r>
                        <a:rPr lang="en-US" b="1" dirty="0">
                          <a:solidFill>
                            <a:srgbClr val="E62B7B"/>
                          </a:solidFill>
                        </a:rPr>
                        <a:t>Amplify </a:t>
                      </a:r>
                      <a:endParaRPr lang="en-GB" b="1" dirty="0">
                        <a:solidFill>
                          <a:srgbClr val="E62B7B"/>
                        </a:solidFill>
                      </a:endParaRPr>
                    </a:p>
                  </a:txBody>
                  <a:tcPr/>
                </a:tc>
                <a:tc>
                  <a:txBody>
                    <a:bodyPr/>
                    <a:lstStyle/>
                    <a:p>
                      <a:r>
                        <a:rPr lang="en-US" dirty="0"/>
                        <a:t>Partners work platformed, campaigns engaged in, learnings shared, etc.</a:t>
                      </a:r>
                      <a:endParaRPr lang="en-GB" dirty="0"/>
                    </a:p>
                  </a:txBody>
                  <a:tcPr/>
                </a:tc>
                <a:extLst>
                  <a:ext uri="{0D108BD9-81ED-4DB2-BD59-A6C34878D82A}">
                    <a16:rowId xmlns:a16="http://schemas.microsoft.com/office/drawing/2014/main" val="2273517286"/>
                  </a:ext>
                </a:extLst>
              </a:tr>
            </a:tbl>
          </a:graphicData>
        </a:graphic>
      </p:graphicFrame>
    </p:spTree>
    <p:extLst>
      <p:ext uri="{BB962C8B-B14F-4D97-AF65-F5344CB8AC3E}">
        <p14:creationId xmlns:p14="http://schemas.microsoft.com/office/powerpoint/2010/main" val="86211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802F-9209-0E4D-86B0-7588D838FB85}"/>
              </a:ext>
            </a:extLst>
          </p:cNvPr>
          <p:cNvSpPr>
            <a:spLocks noGrp="1"/>
          </p:cNvSpPr>
          <p:nvPr>
            <p:ph type="title"/>
          </p:nvPr>
        </p:nvSpPr>
        <p:spPr>
          <a:xfrm>
            <a:off x="702398" y="383232"/>
            <a:ext cx="10515600" cy="1325563"/>
          </a:xfrm>
        </p:spPr>
        <p:txBody>
          <a:bodyPr/>
          <a:lstStyle/>
          <a:p>
            <a:r>
              <a:rPr lang="en-US" dirty="0">
                <a:solidFill>
                  <a:srgbClr val="E62B7B"/>
                </a:solidFill>
              </a:rPr>
              <a:t>Tracking your activity and impact </a:t>
            </a:r>
            <a:endParaRPr lang="en-GB" dirty="0">
              <a:solidFill>
                <a:srgbClr val="E62B7B"/>
              </a:solidFill>
            </a:endParaRPr>
          </a:p>
        </p:txBody>
      </p:sp>
      <p:sp>
        <p:nvSpPr>
          <p:cNvPr id="3" name="Content Placeholder 2">
            <a:extLst>
              <a:ext uri="{FF2B5EF4-FFF2-40B4-BE49-F238E27FC236}">
                <a16:creationId xmlns:a16="http://schemas.microsoft.com/office/drawing/2014/main" id="{ED59E1C9-75E6-0187-7CC9-193E81AB691F}"/>
              </a:ext>
            </a:extLst>
          </p:cNvPr>
          <p:cNvSpPr>
            <a:spLocks noGrp="1"/>
          </p:cNvSpPr>
          <p:nvPr>
            <p:ph idx="1"/>
          </p:nvPr>
        </p:nvSpPr>
        <p:spPr>
          <a:xfrm>
            <a:off x="765772" y="1825625"/>
            <a:ext cx="10515600" cy="4351338"/>
          </a:xfrm>
        </p:spPr>
        <p:txBody>
          <a:bodyPr>
            <a:normAutofit/>
          </a:bodyPr>
          <a:lstStyle/>
          <a:p>
            <a:pPr marL="0" indent="0">
              <a:buNone/>
            </a:pPr>
            <a:r>
              <a:rPr lang="en-US" dirty="0"/>
              <a:t>Start logging your activity and impact: </a:t>
            </a:r>
          </a:p>
          <a:p>
            <a:pPr lvl="1"/>
            <a:r>
              <a:rPr lang="en-US" dirty="0"/>
              <a:t>Make a brief note of what you have done, when and with whom.</a:t>
            </a:r>
          </a:p>
          <a:p>
            <a:pPr lvl="1"/>
            <a:r>
              <a:rPr lang="en-US" dirty="0"/>
              <a:t>Keep it simple – record just enough information to capture the activity and provide the opportunity to follow up later. </a:t>
            </a:r>
          </a:p>
          <a:p>
            <a:pPr lvl="1"/>
            <a:r>
              <a:rPr lang="en-US" dirty="0"/>
              <a:t>Provide space for recording longer term impact of activity, as and when it happens. </a:t>
            </a:r>
          </a:p>
          <a:p>
            <a:pPr marL="0" indent="0">
              <a:buNone/>
            </a:pPr>
            <a:endParaRPr lang="en-US" b="1" dirty="0"/>
          </a:p>
          <a:p>
            <a:pPr marL="0" indent="0">
              <a:buNone/>
            </a:pPr>
            <a:r>
              <a:rPr lang="en-US" sz="2400" dirty="0"/>
              <a:t>Top tips(from SFP award holders):</a:t>
            </a:r>
          </a:p>
          <a:p>
            <a:pPr lvl="1"/>
            <a:r>
              <a:rPr lang="en-US" dirty="0"/>
              <a:t>Start this process early. </a:t>
            </a:r>
          </a:p>
          <a:p>
            <a:pPr lvl="1"/>
            <a:r>
              <a:rPr lang="en-US" dirty="0"/>
              <a:t>Don’t undervalue your work!</a:t>
            </a:r>
          </a:p>
        </p:txBody>
      </p:sp>
    </p:spTree>
    <p:extLst>
      <p:ext uri="{BB962C8B-B14F-4D97-AF65-F5344CB8AC3E}">
        <p14:creationId xmlns:p14="http://schemas.microsoft.com/office/powerpoint/2010/main" val="182845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A1D6-AABA-7D1D-69B8-48F14B031617}"/>
              </a:ext>
            </a:extLst>
          </p:cNvPr>
          <p:cNvSpPr>
            <a:spLocks noGrp="1"/>
          </p:cNvSpPr>
          <p:nvPr>
            <p:ph type="title"/>
          </p:nvPr>
        </p:nvSpPr>
        <p:spPr/>
        <p:txBody>
          <a:bodyPr/>
          <a:lstStyle/>
          <a:p>
            <a:r>
              <a:rPr lang="en-US" dirty="0">
                <a:solidFill>
                  <a:srgbClr val="E62B7B"/>
                </a:solidFill>
              </a:rPr>
              <a:t>Session outline</a:t>
            </a:r>
            <a:endParaRPr lang="en-GB" dirty="0">
              <a:solidFill>
                <a:srgbClr val="E62B7B"/>
              </a:solidFill>
            </a:endParaRPr>
          </a:p>
        </p:txBody>
      </p:sp>
      <p:sp>
        <p:nvSpPr>
          <p:cNvPr id="3" name="Content Placeholder 2">
            <a:extLst>
              <a:ext uri="{FF2B5EF4-FFF2-40B4-BE49-F238E27FC236}">
                <a16:creationId xmlns:a16="http://schemas.microsoft.com/office/drawing/2014/main" id="{3450A56A-583E-BEA7-157B-021F09D5F142}"/>
              </a:ext>
            </a:extLst>
          </p:cNvPr>
          <p:cNvSpPr>
            <a:spLocks noGrp="1"/>
          </p:cNvSpPr>
          <p:nvPr>
            <p:ph idx="1"/>
          </p:nvPr>
        </p:nvSpPr>
        <p:spPr>
          <a:xfrm>
            <a:off x="603541" y="1690688"/>
            <a:ext cx="10515600" cy="5011281"/>
          </a:xfrm>
        </p:spPr>
        <p:txBody>
          <a:bodyPr>
            <a:normAutofit/>
          </a:bodyPr>
          <a:lstStyle/>
          <a:p>
            <a:r>
              <a:rPr lang="en-US" dirty="0"/>
              <a:t>Part 1: Intro to MEL and the impact measurement process</a:t>
            </a:r>
          </a:p>
          <a:p>
            <a:pPr lvl="1"/>
            <a:r>
              <a:rPr lang="en-US" dirty="0"/>
              <a:t>MEL Jargon busting </a:t>
            </a:r>
          </a:p>
          <a:p>
            <a:pPr lvl="1"/>
            <a:r>
              <a:rPr lang="en-US" dirty="0"/>
              <a:t>Rainbow Framework – an impact measurement process</a:t>
            </a:r>
          </a:p>
          <a:p>
            <a:pPr lvl="1"/>
            <a:r>
              <a:rPr lang="en-US" dirty="0"/>
              <a:t>Theories of change </a:t>
            </a:r>
          </a:p>
          <a:p>
            <a:r>
              <a:rPr lang="en-US" dirty="0"/>
              <a:t>Part 2: Impact measurement for food partnerships</a:t>
            </a:r>
            <a:endParaRPr lang="en-GB" dirty="0"/>
          </a:p>
          <a:p>
            <a:pPr lvl="1"/>
            <a:r>
              <a:rPr lang="en-GB" dirty="0"/>
              <a:t>Overcoming the ‘dual attribution’ problem </a:t>
            </a:r>
          </a:p>
          <a:p>
            <a:pPr lvl="1"/>
            <a:r>
              <a:rPr lang="en-US" dirty="0"/>
              <a:t>A food partnership impact framework </a:t>
            </a:r>
          </a:p>
          <a:p>
            <a:pPr lvl="1"/>
            <a:r>
              <a:rPr lang="en-US" dirty="0"/>
              <a:t>Collecting partner data</a:t>
            </a:r>
          </a:p>
          <a:p>
            <a:pPr marL="0" indent="0">
              <a:buNone/>
            </a:pPr>
            <a:endParaRPr lang="en-US" dirty="0"/>
          </a:p>
        </p:txBody>
      </p:sp>
    </p:spTree>
    <p:extLst>
      <p:ext uri="{BB962C8B-B14F-4D97-AF65-F5344CB8AC3E}">
        <p14:creationId xmlns:p14="http://schemas.microsoft.com/office/powerpoint/2010/main" val="265397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F5BE-DED5-21B5-D47D-E2EBEF099D9E}"/>
              </a:ext>
            </a:extLst>
          </p:cNvPr>
          <p:cNvSpPr>
            <a:spLocks noGrp="1"/>
          </p:cNvSpPr>
          <p:nvPr>
            <p:ph type="title"/>
          </p:nvPr>
        </p:nvSpPr>
        <p:spPr>
          <a:xfrm>
            <a:off x="838200" y="145446"/>
            <a:ext cx="10515600" cy="1325563"/>
          </a:xfrm>
        </p:spPr>
        <p:txBody>
          <a:bodyPr/>
          <a:lstStyle/>
          <a:p>
            <a:r>
              <a:rPr lang="en-US" dirty="0">
                <a:solidFill>
                  <a:srgbClr val="E62B7B"/>
                </a:solidFill>
              </a:rPr>
              <a:t>Create a database to log activity </a:t>
            </a:r>
            <a:endParaRPr lang="en-GB" dirty="0">
              <a:solidFill>
                <a:srgbClr val="E62B7B"/>
              </a:solidFill>
            </a:endParaRPr>
          </a:p>
        </p:txBody>
      </p:sp>
      <p:pic>
        <p:nvPicPr>
          <p:cNvPr id="7" name="Picture 6">
            <a:extLst>
              <a:ext uri="{FF2B5EF4-FFF2-40B4-BE49-F238E27FC236}">
                <a16:creationId xmlns:a16="http://schemas.microsoft.com/office/drawing/2014/main" id="{45D3602D-D10C-8BA2-0EBD-113FF995EA38}"/>
              </a:ext>
            </a:extLst>
          </p:cNvPr>
          <p:cNvPicPr>
            <a:picLocks noChangeAspect="1"/>
          </p:cNvPicPr>
          <p:nvPr/>
        </p:nvPicPr>
        <p:blipFill>
          <a:blip r:embed="rId3"/>
          <a:stretch>
            <a:fillRect/>
          </a:stretch>
        </p:blipFill>
        <p:spPr>
          <a:xfrm>
            <a:off x="1182612" y="1690688"/>
            <a:ext cx="3283671" cy="4707471"/>
          </a:xfrm>
          <a:prstGeom prst="rect">
            <a:avLst/>
          </a:prstGeom>
        </p:spPr>
      </p:pic>
      <p:sp>
        <p:nvSpPr>
          <p:cNvPr id="12" name="TextBox 11">
            <a:extLst>
              <a:ext uri="{FF2B5EF4-FFF2-40B4-BE49-F238E27FC236}">
                <a16:creationId xmlns:a16="http://schemas.microsoft.com/office/drawing/2014/main" id="{038B5A4C-30C5-F6C4-FA5B-4AAABF8274F0}"/>
              </a:ext>
            </a:extLst>
          </p:cNvPr>
          <p:cNvSpPr txBox="1"/>
          <p:nvPr/>
        </p:nvSpPr>
        <p:spPr>
          <a:xfrm>
            <a:off x="3954544" y="1838228"/>
            <a:ext cx="1611984" cy="738664"/>
          </a:xfrm>
          <a:prstGeom prst="rect">
            <a:avLst/>
          </a:prstGeom>
          <a:noFill/>
        </p:spPr>
        <p:txBody>
          <a:bodyPr wrap="square" rtlCol="0">
            <a:spAutoFit/>
          </a:bodyPr>
          <a:lstStyle/>
          <a:p>
            <a:r>
              <a:rPr lang="en-US" sz="1400" dirty="0"/>
              <a:t>Simple submission form for data collection</a:t>
            </a:r>
            <a:endParaRPr lang="en-GB" sz="1400" dirty="0"/>
          </a:p>
        </p:txBody>
      </p:sp>
      <p:cxnSp>
        <p:nvCxnSpPr>
          <p:cNvPr id="15" name="Connector: Curved 14">
            <a:extLst>
              <a:ext uri="{FF2B5EF4-FFF2-40B4-BE49-F238E27FC236}">
                <a16:creationId xmlns:a16="http://schemas.microsoft.com/office/drawing/2014/main" id="{C9630C52-170A-9A85-D5BA-B5DCE7313D82}"/>
              </a:ext>
            </a:extLst>
          </p:cNvPr>
          <p:cNvCxnSpPr>
            <a:stCxn id="12" idx="2"/>
          </p:cNvCxnSpPr>
          <p:nvPr/>
        </p:nvCxnSpPr>
        <p:spPr>
          <a:xfrm rot="5400000">
            <a:off x="3804516" y="2402816"/>
            <a:ext cx="781944" cy="1130096"/>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CAE7B926-BFC6-3589-AEB5-95C598F6F764}"/>
              </a:ext>
            </a:extLst>
          </p:cNvPr>
          <p:cNvPicPr>
            <a:picLocks noChangeAspect="1"/>
          </p:cNvPicPr>
          <p:nvPr/>
        </p:nvPicPr>
        <p:blipFill>
          <a:blip r:embed="rId4"/>
          <a:stretch>
            <a:fillRect/>
          </a:stretch>
        </p:blipFill>
        <p:spPr>
          <a:xfrm>
            <a:off x="5727833" y="1570052"/>
            <a:ext cx="5773093" cy="2795623"/>
          </a:xfrm>
          <a:prstGeom prst="rect">
            <a:avLst/>
          </a:prstGeom>
        </p:spPr>
      </p:pic>
      <p:sp>
        <p:nvSpPr>
          <p:cNvPr id="18" name="TextBox 17">
            <a:extLst>
              <a:ext uri="{FF2B5EF4-FFF2-40B4-BE49-F238E27FC236}">
                <a16:creationId xmlns:a16="http://schemas.microsoft.com/office/drawing/2014/main" id="{FC75BF8D-6CA0-1FCF-E106-B210978FEAAC}"/>
              </a:ext>
            </a:extLst>
          </p:cNvPr>
          <p:cNvSpPr txBox="1"/>
          <p:nvPr/>
        </p:nvSpPr>
        <p:spPr>
          <a:xfrm>
            <a:off x="5448287" y="4513215"/>
            <a:ext cx="1611984" cy="738664"/>
          </a:xfrm>
          <a:prstGeom prst="rect">
            <a:avLst/>
          </a:prstGeom>
          <a:noFill/>
        </p:spPr>
        <p:txBody>
          <a:bodyPr wrap="square" rtlCol="0">
            <a:spAutoFit/>
          </a:bodyPr>
          <a:lstStyle/>
          <a:p>
            <a:r>
              <a:rPr lang="en-US" sz="1400" dirty="0"/>
              <a:t>Automatically archived into database format</a:t>
            </a:r>
            <a:endParaRPr lang="en-GB" sz="1400" dirty="0"/>
          </a:p>
        </p:txBody>
      </p:sp>
      <p:cxnSp>
        <p:nvCxnSpPr>
          <p:cNvPr id="20" name="Connector: Curved 19">
            <a:extLst>
              <a:ext uri="{FF2B5EF4-FFF2-40B4-BE49-F238E27FC236}">
                <a16:creationId xmlns:a16="http://schemas.microsoft.com/office/drawing/2014/main" id="{643A4824-7703-23B2-8D63-A5E79AE28031}"/>
              </a:ext>
            </a:extLst>
          </p:cNvPr>
          <p:cNvCxnSpPr>
            <a:cxnSpLocks/>
          </p:cNvCxnSpPr>
          <p:nvPr/>
        </p:nvCxnSpPr>
        <p:spPr>
          <a:xfrm flipV="1">
            <a:off x="6731485" y="4419109"/>
            <a:ext cx="328786" cy="513256"/>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A88A02C-31DD-E1C2-8EFC-A9D1814DB374}"/>
              </a:ext>
            </a:extLst>
          </p:cNvPr>
          <p:cNvSpPr txBox="1"/>
          <p:nvPr/>
        </p:nvSpPr>
        <p:spPr>
          <a:xfrm>
            <a:off x="5727833" y="5789224"/>
            <a:ext cx="5883596" cy="1200329"/>
          </a:xfrm>
          <a:prstGeom prst="rect">
            <a:avLst/>
          </a:prstGeom>
          <a:noFill/>
        </p:spPr>
        <p:txBody>
          <a:bodyPr wrap="square" rtlCol="0">
            <a:spAutoFit/>
          </a:bodyPr>
          <a:lstStyle/>
          <a:p>
            <a:r>
              <a:rPr lang="en-US" dirty="0"/>
              <a:t>Click</a:t>
            </a:r>
            <a:r>
              <a:rPr lang="en-US" dirty="0">
                <a:hlinkClick r:id="rId5"/>
              </a:rPr>
              <a:t> here </a:t>
            </a:r>
            <a:r>
              <a:rPr lang="en-US" dirty="0"/>
              <a:t>to view the new </a:t>
            </a:r>
            <a:r>
              <a:rPr lang="en-US" b="1" dirty="0">
                <a:solidFill>
                  <a:srgbClr val="E62B7B"/>
                </a:solidFill>
              </a:rPr>
              <a:t>SFP Evidence Database</a:t>
            </a:r>
          </a:p>
          <a:p>
            <a:r>
              <a:rPr lang="en-US" b="1" dirty="0">
                <a:solidFill>
                  <a:srgbClr val="E62B7B"/>
                </a:solidFill>
              </a:rPr>
              <a:t>	</a:t>
            </a:r>
            <a:r>
              <a:rPr lang="en-US" dirty="0"/>
              <a:t>or</a:t>
            </a:r>
            <a:r>
              <a:rPr lang="en-US" b="1" dirty="0">
                <a:solidFill>
                  <a:srgbClr val="E62B7B"/>
                </a:solidFill>
              </a:rPr>
              <a:t> </a:t>
            </a:r>
            <a:r>
              <a:rPr lang="en-US" b="1" dirty="0">
                <a:solidFill>
                  <a:srgbClr val="E62B7B"/>
                </a:solidFill>
                <a:hlinkClick r:id="rId6"/>
              </a:rPr>
              <a:t>here</a:t>
            </a:r>
            <a:r>
              <a:rPr lang="en-US" b="1" dirty="0">
                <a:solidFill>
                  <a:srgbClr val="E62B7B"/>
                </a:solidFill>
              </a:rPr>
              <a:t> </a:t>
            </a:r>
            <a:r>
              <a:rPr lang="en-US" dirty="0"/>
              <a:t>for a guide to build your own</a:t>
            </a:r>
            <a:r>
              <a:rPr lang="en-US" b="1" dirty="0">
                <a:solidFill>
                  <a:srgbClr val="E62B7B"/>
                </a:solidFill>
              </a:rPr>
              <a:t>. </a:t>
            </a:r>
          </a:p>
          <a:p>
            <a:r>
              <a:rPr lang="en-US" dirty="0"/>
              <a:t> </a:t>
            </a:r>
          </a:p>
          <a:p>
            <a:endParaRPr lang="en-GB" dirty="0"/>
          </a:p>
        </p:txBody>
      </p:sp>
    </p:spTree>
    <p:extLst>
      <p:ext uri="{BB962C8B-B14F-4D97-AF65-F5344CB8AC3E}">
        <p14:creationId xmlns:p14="http://schemas.microsoft.com/office/powerpoint/2010/main" val="28547714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66FA2E-851D-429E-F727-21AE6445309A}"/>
              </a:ext>
            </a:extLst>
          </p:cNvPr>
          <p:cNvSpPr>
            <a:spLocks noGrp="1"/>
          </p:cNvSpPr>
          <p:nvPr>
            <p:ph type="title"/>
          </p:nvPr>
        </p:nvSpPr>
        <p:spPr>
          <a:xfrm>
            <a:off x="649514" y="319617"/>
            <a:ext cx="10515600" cy="1325563"/>
          </a:xfrm>
        </p:spPr>
        <p:txBody>
          <a:bodyPr/>
          <a:lstStyle/>
          <a:p>
            <a:r>
              <a:rPr lang="en-US" dirty="0">
                <a:solidFill>
                  <a:srgbClr val="E62B7B"/>
                </a:solidFill>
              </a:rPr>
              <a:t>Using your activity and impact data </a:t>
            </a:r>
            <a:endParaRPr lang="en-GB" dirty="0">
              <a:solidFill>
                <a:srgbClr val="E62B7B"/>
              </a:solidFill>
            </a:endParaRPr>
          </a:p>
        </p:txBody>
      </p:sp>
      <p:sp>
        <p:nvSpPr>
          <p:cNvPr id="5" name="TextBox 4">
            <a:extLst>
              <a:ext uri="{FF2B5EF4-FFF2-40B4-BE49-F238E27FC236}">
                <a16:creationId xmlns:a16="http://schemas.microsoft.com/office/drawing/2014/main" id="{9BBFAF79-E63E-6207-5175-BD3827D7773F}"/>
              </a:ext>
            </a:extLst>
          </p:cNvPr>
          <p:cNvSpPr txBox="1"/>
          <p:nvPr/>
        </p:nvSpPr>
        <p:spPr>
          <a:xfrm>
            <a:off x="649514" y="1645180"/>
            <a:ext cx="10671629" cy="7571303"/>
          </a:xfrm>
          <a:prstGeom prst="rect">
            <a:avLst/>
          </a:prstGeom>
          <a:noFill/>
        </p:spPr>
        <p:txBody>
          <a:bodyPr wrap="square" rtlCol="0">
            <a:spAutoFit/>
          </a:bodyPr>
          <a:lstStyle/>
          <a:p>
            <a:r>
              <a:rPr lang="en-US" b="1" dirty="0"/>
              <a:t>Small activities may add up to big impact over time. </a:t>
            </a:r>
          </a:p>
          <a:p>
            <a:endParaRPr lang="en-US" dirty="0"/>
          </a:p>
          <a:p>
            <a:r>
              <a:rPr lang="en-US" dirty="0"/>
              <a:t>Data can be used to: </a:t>
            </a:r>
          </a:p>
          <a:p>
            <a:pPr marL="285750" indent="-285750">
              <a:buFontTx/>
              <a:buChar char="-"/>
            </a:pPr>
            <a:r>
              <a:rPr lang="en-US" dirty="0"/>
              <a:t>Document the role a food partnerships in the convening and coordinating the activities of partners. </a:t>
            </a:r>
          </a:p>
          <a:p>
            <a:pPr marL="285750" indent="-285750">
              <a:buFontTx/>
              <a:buChar char="-"/>
            </a:pPr>
            <a:r>
              <a:rPr lang="en-US" dirty="0"/>
              <a:t>Document the any recorded impacts of the partnership/partners. </a:t>
            </a:r>
          </a:p>
          <a:p>
            <a:pPr marL="285750" indent="-285750">
              <a:buFontTx/>
              <a:buChar char="-"/>
            </a:pPr>
            <a:r>
              <a:rPr lang="en-US" dirty="0"/>
              <a:t>Share knowledge of experience/good practice. </a:t>
            </a:r>
          </a:p>
          <a:p>
            <a:pPr marL="285750" indent="-285750">
              <a:buFontTx/>
              <a:buChar char="-"/>
            </a:pPr>
            <a:r>
              <a:rPr lang="en-US" dirty="0"/>
              <a:t>Visualise the scope and scale of the work of your partnership.</a:t>
            </a:r>
          </a:p>
          <a:p>
            <a:pPr marL="285750" indent="-285750">
              <a:buFontTx/>
              <a:buChar char="-"/>
            </a:pPr>
            <a:r>
              <a:rPr lang="en-US" dirty="0"/>
              <a:t>Provide a basis for analyzing the ripple effects of your actions. </a:t>
            </a:r>
          </a:p>
          <a:p>
            <a:endParaRPr lang="en-US" dirty="0"/>
          </a:p>
          <a:p>
            <a:endParaRPr lang="en-US" dirty="0"/>
          </a:p>
          <a:p>
            <a:r>
              <a:rPr lang="en-US" dirty="0"/>
              <a:t>Activity data provides the basis for the application of several rigorous non-experimental impact evaluation methodologies, such as:</a:t>
            </a:r>
          </a:p>
          <a:p>
            <a:pPr marL="285750" indent="-285750">
              <a:buFontTx/>
              <a:buChar char="-"/>
            </a:pPr>
            <a:r>
              <a:rPr lang="en-US" dirty="0">
                <a:hlinkClick r:id="rId2"/>
              </a:rPr>
              <a:t>Ripple Effect Mapping </a:t>
            </a:r>
            <a:endParaRPr lang="en-US" dirty="0"/>
          </a:p>
          <a:p>
            <a:pPr marL="285750" indent="-285750">
              <a:buFontTx/>
              <a:buChar char="-"/>
            </a:pPr>
            <a:r>
              <a:rPr lang="en-US" dirty="0">
                <a:hlinkClick r:id="rId3"/>
              </a:rPr>
              <a:t>Contribution Analysis </a:t>
            </a:r>
            <a:endParaRPr lang="en-US" dirty="0"/>
          </a:p>
          <a:p>
            <a:pPr marL="285750" indent="-285750">
              <a:buFontTx/>
              <a:buChar char="-"/>
            </a:pPr>
            <a:r>
              <a:rPr lang="en-US" dirty="0">
                <a:hlinkClick r:id="rId4"/>
              </a:rPr>
              <a:t>Innovation History </a:t>
            </a:r>
            <a:endParaRPr lang="en-US" dirty="0"/>
          </a:p>
          <a:p>
            <a:pPr marL="285750" indent="-285750">
              <a:buFontTx/>
              <a:buChar char="-"/>
            </a:pPr>
            <a:r>
              <a:rPr lang="en-US" dirty="0">
                <a:hlinkClick r:id="rId5"/>
              </a:rPr>
              <a:t>Outcome Harvesting </a:t>
            </a:r>
            <a:endParaRPr lang="en-US" dirty="0"/>
          </a:p>
          <a:p>
            <a:pPr marL="285750" indent="-285750">
              <a:buFontTx/>
              <a:buChar char="-"/>
            </a:pPr>
            <a:r>
              <a:rPr lang="en-US" dirty="0">
                <a:hlinkClick r:id="rId6"/>
              </a:rPr>
              <a:t>Outcome Mapping</a:t>
            </a:r>
            <a:endParaRPr lang="en-US" dirty="0"/>
          </a:p>
          <a:p>
            <a:pPr marL="285750" indent="-285750">
              <a:buFontTx/>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354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713C0E-272C-E48C-68D8-18DBF8C00577}"/>
              </a:ext>
            </a:extLst>
          </p:cNvPr>
          <p:cNvSpPr txBox="1"/>
          <p:nvPr/>
        </p:nvSpPr>
        <p:spPr>
          <a:xfrm>
            <a:off x="794326" y="5938982"/>
            <a:ext cx="10788073" cy="646331"/>
          </a:xfrm>
          <a:prstGeom prst="rect">
            <a:avLst/>
          </a:prstGeom>
          <a:noFill/>
        </p:spPr>
        <p:txBody>
          <a:bodyPr wrap="square">
            <a:spAutoFit/>
          </a:bodyPr>
          <a:lstStyle/>
          <a:p>
            <a:r>
              <a:rPr lang="en-GB" dirty="0">
                <a:hlinkClick r:id="rId2"/>
              </a:rPr>
              <a:t>https://collectiveimpactforum.org/resource/backbone-starter-guide-a-summary-of-major-resources-about-the-backbone/</a:t>
            </a:r>
            <a:endParaRPr lang="en-GB" dirty="0"/>
          </a:p>
        </p:txBody>
      </p:sp>
      <p:sp>
        <p:nvSpPr>
          <p:cNvPr id="8" name="Title 1">
            <a:extLst>
              <a:ext uri="{FF2B5EF4-FFF2-40B4-BE49-F238E27FC236}">
                <a16:creationId xmlns:a16="http://schemas.microsoft.com/office/drawing/2014/main" id="{668904BA-446A-8BF4-0224-621954C37E42}"/>
              </a:ext>
            </a:extLst>
          </p:cNvPr>
          <p:cNvSpPr>
            <a:spLocks noGrp="1"/>
          </p:cNvSpPr>
          <p:nvPr>
            <p:ph type="title"/>
          </p:nvPr>
        </p:nvSpPr>
        <p:spPr>
          <a:xfrm>
            <a:off x="492496" y="-197619"/>
            <a:ext cx="10515600" cy="1325563"/>
          </a:xfrm>
        </p:spPr>
        <p:txBody>
          <a:bodyPr>
            <a:normAutofit/>
          </a:bodyPr>
          <a:lstStyle/>
          <a:p>
            <a:r>
              <a:rPr lang="en-US" sz="2800" dirty="0">
                <a:solidFill>
                  <a:srgbClr val="E62B7B"/>
                </a:solidFill>
              </a:rPr>
              <a:t>Evaluating your backbone effectiveness</a:t>
            </a:r>
            <a:endParaRPr lang="en-GB" sz="2800" dirty="0">
              <a:solidFill>
                <a:srgbClr val="E62B7B"/>
              </a:solidFill>
            </a:endParaRPr>
          </a:p>
        </p:txBody>
      </p:sp>
      <p:pic>
        <p:nvPicPr>
          <p:cNvPr id="10" name="Picture 9">
            <a:extLst>
              <a:ext uri="{FF2B5EF4-FFF2-40B4-BE49-F238E27FC236}">
                <a16:creationId xmlns:a16="http://schemas.microsoft.com/office/drawing/2014/main" id="{9CEEB1A6-F9D0-145A-A670-F8168698BABA}"/>
              </a:ext>
            </a:extLst>
          </p:cNvPr>
          <p:cNvPicPr>
            <a:picLocks noChangeAspect="1"/>
          </p:cNvPicPr>
          <p:nvPr/>
        </p:nvPicPr>
        <p:blipFill>
          <a:blip r:embed="rId3"/>
          <a:stretch>
            <a:fillRect/>
          </a:stretch>
        </p:blipFill>
        <p:spPr>
          <a:xfrm>
            <a:off x="2487899" y="842241"/>
            <a:ext cx="7400925" cy="4914900"/>
          </a:xfrm>
          <a:prstGeom prst="rect">
            <a:avLst/>
          </a:prstGeom>
        </p:spPr>
      </p:pic>
    </p:spTree>
    <p:extLst>
      <p:ext uri="{BB962C8B-B14F-4D97-AF65-F5344CB8AC3E}">
        <p14:creationId xmlns:p14="http://schemas.microsoft.com/office/powerpoint/2010/main" val="1204838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C414-64BE-451D-ACD9-A05D7FA45077}"/>
              </a:ext>
            </a:extLst>
          </p:cNvPr>
          <p:cNvSpPr>
            <a:spLocks noGrp="1"/>
          </p:cNvSpPr>
          <p:nvPr>
            <p:ph type="title"/>
          </p:nvPr>
        </p:nvSpPr>
        <p:spPr/>
        <p:txBody>
          <a:bodyPr/>
          <a:lstStyle/>
          <a:p>
            <a:r>
              <a:rPr lang="en-US" dirty="0">
                <a:solidFill>
                  <a:srgbClr val="E62B7B"/>
                </a:solidFill>
              </a:rPr>
              <a:t>Measuring Systems changes </a:t>
            </a:r>
            <a:endParaRPr lang="en-GB" dirty="0">
              <a:solidFill>
                <a:srgbClr val="E62B7B"/>
              </a:solidFill>
            </a:endParaRPr>
          </a:p>
        </p:txBody>
      </p:sp>
      <p:sp>
        <p:nvSpPr>
          <p:cNvPr id="3" name="Content Placeholder 2">
            <a:extLst>
              <a:ext uri="{FF2B5EF4-FFF2-40B4-BE49-F238E27FC236}">
                <a16:creationId xmlns:a16="http://schemas.microsoft.com/office/drawing/2014/main" id="{A034433C-391F-016D-A8AE-4E50F74DD2A5}"/>
              </a:ext>
            </a:extLst>
          </p:cNvPr>
          <p:cNvSpPr>
            <a:spLocks noGrp="1"/>
          </p:cNvSpPr>
          <p:nvPr>
            <p:ph idx="1"/>
          </p:nvPr>
        </p:nvSpPr>
        <p:spPr>
          <a:xfrm>
            <a:off x="838200" y="2984067"/>
            <a:ext cx="10515600" cy="889866"/>
          </a:xfrm>
        </p:spPr>
        <p:txBody>
          <a:bodyPr/>
          <a:lstStyle/>
          <a:p>
            <a:pPr marL="0" indent="0">
              <a:buNone/>
            </a:pPr>
            <a:r>
              <a:rPr lang="en-US" dirty="0"/>
              <a:t>Our work is about bringing about ‘systems-change’, but how do we evidence that we are achieving this?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455958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food system&#10;&#10;Description automatically generated">
            <a:extLst>
              <a:ext uri="{FF2B5EF4-FFF2-40B4-BE49-F238E27FC236}">
                <a16:creationId xmlns:a16="http://schemas.microsoft.com/office/drawing/2014/main" id="{A6100908-715B-EB9E-3D07-FBD2BEACB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81" y="451746"/>
            <a:ext cx="6213692" cy="5695885"/>
          </a:xfrm>
          <a:prstGeom prst="rect">
            <a:avLst/>
          </a:prstGeom>
        </p:spPr>
      </p:pic>
      <p:sp>
        <p:nvSpPr>
          <p:cNvPr id="7" name="TextBox 6">
            <a:extLst>
              <a:ext uri="{FF2B5EF4-FFF2-40B4-BE49-F238E27FC236}">
                <a16:creationId xmlns:a16="http://schemas.microsoft.com/office/drawing/2014/main" id="{615606EF-A7E3-C81A-850F-A6B74EEFA8D1}"/>
              </a:ext>
            </a:extLst>
          </p:cNvPr>
          <p:cNvSpPr txBox="1"/>
          <p:nvPr/>
        </p:nvSpPr>
        <p:spPr>
          <a:xfrm>
            <a:off x="6732525" y="1601781"/>
            <a:ext cx="5108494" cy="1323439"/>
          </a:xfrm>
          <a:prstGeom prst="rect">
            <a:avLst/>
          </a:prstGeom>
          <a:noFill/>
        </p:spPr>
        <p:txBody>
          <a:bodyPr wrap="square">
            <a:spAutoFit/>
          </a:bodyPr>
          <a:lstStyle/>
          <a:p>
            <a:r>
              <a:rPr lang="en-US" sz="2000" dirty="0"/>
              <a:t>A food system comprises all the activities and outcomes involved in the production, transportation, marketing, distribution, consumption and disposal of food.</a:t>
            </a:r>
          </a:p>
        </p:txBody>
      </p:sp>
      <p:sp>
        <p:nvSpPr>
          <p:cNvPr id="9" name="TextBox 8">
            <a:extLst>
              <a:ext uri="{FF2B5EF4-FFF2-40B4-BE49-F238E27FC236}">
                <a16:creationId xmlns:a16="http://schemas.microsoft.com/office/drawing/2014/main" id="{E5B26AF5-EC6B-7B43-94CD-9963B1F7B981}"/>
              </a:ext>
            </a:extLst>
          </p:cNvPr>
          <p:cNvSpPr txBox="1"/>
          <p:nvPr/>
        </p:nvSpPr>
        <p:spPr>
          <a:xfrm>
            <a:off x="6732525" y="3299689"/>
            <a:ext cx="5108494" cy="2215991"/>
          </a:xfrm>
          <a:prstGeom prst="rect">
            <a:avLst/>
          </a:prstGeom>
          <a:noFill/>
        </p:spPr>
        <p:txBody>
          <a:bodyPr wrap="square">
            <a:spAutoFit/>
          </a:bodyPr>
          <a:lstStyle/>
          <a:p>
            <a:endParaRPr lang="en-US" dirty="0"/>
          </a:p>
          <a:p>
            <a:r>
              <a:rPr lang="en-US" sz="2000" dirty="0"/>
              <a:t>“The food system is the combination of all the elements - natural and man-made - that combine to produce, process, market and sell the food we eat and the connections between them” – National Food Strategy (2021)</a:t>
            </a:r>
          </a:p>
        </p:txBody>
      </p:sp>
    </p:spTree>
    <p:extLst>
      <p:ext uri="{BB962C8B-B14F-4D97-AF65-F5344CB8AC3E}">
        <p14:creationId xmlns:p14="http://schemas.microsoft.com/office/powerpoint/2010/main" val="5037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25D203-3EE4-19ED-2A90-A6A15CABD2CA}"/>
              </a:ext>
            </a:extLst>
          </p:cNvPr>
          <p:cNvSpPr txBox="1"/>
          <p:nvPr/>
        </p:nvSpPr>
        <p:spPr>
          <a:xfrm>
            <a:off x="2384232" y="2742886"/>
            <a:ext cx="7423535" cy="800219"/>
          </a:xfrm>
          <a:prstGeom prst="rect">
            <a:avLst/>
          </a:prstGeom>
          <a:noFill/>
        </p:spPr>
        <p:txBody>
          <a:bodyPr wrap="square">
            <a:spAutoFit/>
          </a:bodyPr>
          <a:lstStyle/>
          <a:p>
            <a:pPr marL="0" indent="0">
              <a:buNone/>
            </a:pPr>
            <a:endParaRPr lang="en-US" sz="1800" dirty="0">
              <a:solidFill>
                <a:srgbClr val="001C42"/>
              </a:solidFill>
              <a:latin typeface="Barlow" panose="00000500000000000000" pitchFamily="2" charset="0"/>
            </a:endParaRPr>
          </a:p>
          <a:p>
            <a:pPr marL="0" indent="0">
              <a:buNone/>
            </a:pPr>
            <a:r>
              <a:rPr lang="en-US" sz="2800" b="1" dirty="0">
                <a:solidFill>
                  <a:srgbClr val="E62B7B"/>
                </a:solidFill>
                <a:latin typeface="Barlow" panose="00000500000000000000" pitchFamily="2" charset="0"/>
              </a:rPr>
              <a:t>Activities -&gt; Outputs -&gt; Outcomes -&gt; Impact</a:t>
            </a:r>
            <a:endParaRPr lang="en-GB" sz="2800" b="1" dirty="0">
              <a:solidFill>
                <a:srgbClr val="E62B7B"/>
              </a:solidFill>
            </a:endParaRPr>
          </a:p>
        </p:txBody>
      </p:sp>
    </p:spTree>
    <p:extLst>
      <p:ext uri="{BB962C8B-B14F-4D97-AF65-F5344CB8AC3E}">
        <p14:creationId xmlns:p14="http://schemas.microsoft.com/office/powerpoint/2010/main" val="402755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food system&#10;&#10;Description automatically generated">
            <a:extLst>
              <a:ext uri="{FF2B5EF4-FFF2-40B4-BE49-F238E27FC236}">
                <a16:creationId xmlns:a16="http://schemas.microsoft.com/office/drawing/2014/main" id="{95DEC7B6-04E6-61DE-178D-659748554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794" y="982352"/>
            <a:ext cx="5741181" cy="5262750"/>
          </a:xfrm>
          <a:prstGeom prst="rect">
            <a:avLst/>
          </a:prstGeom>
        </p:spPr>
      </p:pic>
      <p:sp>
        <p:nvSpPr>
          <p:cNvPr id="5" name="Title 1">
            <a:extLst>
              <a:ext uri="{FF2B5EF4-FFF2-40B4-BE49-F238E27FC236}">
                <a16:creationId xmlns:a16="http://schemas.microsoft.com/office/drawing/2014/main" id="{B7989EF9-5D58-DD9F-4D3B-E5231D44357F}"/>
              </a:ext>
            </a:extLst>
          </p:cNvPr>
          <p:cNvSpPr>
            <a:spLocks noGrp="1"/>
          </p:cNvSpPr>
          <p:nvPr>
            <p:ph type="title"/>
          </p:nvPr>
        </p:nvSpPr>
        <p:spPr>
          <a:xfrm>
            <a:off x="487218" y="-179820"/>
            <a:ext cx="10515600" cy="1325563"/>
          </a:xfrm>
        </p:spPr>
        <p:txBody>
          <a:bodyPr>
            <a:normAutofit/>
          </a:bodyPr>
          <a:lstStyle/>
          <a:p>
            <a:r>
              <a:rPr lang="en-US" sz="2800" dirty="0">
                <a:solidFill>
                  <a:srgbClr val="E62B7B"/>
                </a:solidFill>
              </a:rPr>
              <a:t>What can we track and measure? </a:t>
            </a:r>
            <a:endParaRPr lang="en-GB" sz="2800" dirty="0">
              <a:solidFill>
                <a:srgbClr val="E62B7B"/>
              </a:solidFill>
            </a:endParaRPr>
          </a:p>
        </p:txBody>
      </p:sp>
      <p:sp>
        <p:nvSpPr>
          <p:cNvPr id="6" name="TextBox 5">
            <a:extLst>
              <a:ext uri="{FF2B5EF4-FFF2-40B4-BE49-F238E27FC236}">
                <a16:creationId xmlns:a16="http://schemas.microsoft.com/office/drawing/2014/main" id="{2D5B3120-31CB-D02E-AB85-DF7584DA3A84}"/>
              </a:ext>
            </a:extLst>
          </p:cNvPr>
          <p:cNvSpPr txBox="1"/>
          <p:nvPr/>
        </p:nvSpPr>
        <p:spPr>
          <a:xfrm>
            <a:off x="635024" y="2410691"/>
            <a:ext cx="2364509" cy="646331"/>
          </a:xfrm>
          <a:prstGeom prst="rect">
            <a:avLst/>
          </a:prstGeom>
          <a:noFill/>
        </p:spPr>
        <p:txBody>
          <a:bodyPr wrap="square" rtlCol="0">
            <a:spAutoFit/>
          </a:bodyPr>
          <a:lstStyle/>
          <a:p>
            <a:pPr algn="ctr"/>
            <a:r>
              <a:rPr lang="en-US" dirty="0"/>
              <a:t>The activities we engage in</a:t>
            </a:r>
            <a:endParaRPr lang="en-GB" dirty="0"/>
          </a:p>
        </p:txBody>
      </p:sp>
      <p:cxnSp>
        <p:nvCxnSpPr>
          <p:cNvPr id="8" name="Straight Arrow Connector 7">
            <a:extLst>
              <a:ext uri="{FF2B5EF4-FFF2-40B4-BE49-F238E27FC236}">
                <a16:creationId xmlns:a16="http://schemas.microsoft.com/office/drawing/2014/main" id="{C3F8D6F1-80C1-F59E-BF33-2DA1F00CC4CB}"/>
              </a:ext>
            </a:extLst>
          </p:cNvPr>
          <p:cNvCxnSpPr/>
          <p:nvPr/>
        </p:nvCxnSpPr>
        <p:spPr>
          <a:xfrm>
            <a:off x="2456873" y="2900218"/>
            <a:ext cx="3075709" cy="713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067715-ADDD-1A38-BB0E-81033B3F512C}"/>
              </a:ext>
            </a:extLst>
          </p:cNvPr>
          <p:cNvCxnSpPr>
            <a:cxnSpLocks/>
          </p:cNvCxnSpPr>
          <p:nvPr/>
        </p:nvCxnSpPr>
        <p:spPr>
          <a:xfrm flipV="1">
            <a:off x="2798618" y="2133600"/>
            <a:ext cx="2844800" cy="50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60D3146-D2B9-D5FD-2B45-92889E9E374A}"/>
              </a:ext>
            </a:extLst>
          </p:cNvPr>
          <p:cNvSpPr txBox="1"/>
          <p:nvPr/>
        </p:nvSpPr>
        <p:spPr>
          <a:xfrm>
            <a:off x="8962387" y="1995269"/>
            <a:ext cx="2364509" cy="646331"/>
          </a:xfrm>
          <a:prstGeom prst="rect">
            <a:avLst/>
          </a:prstGeom>
          <a:noFill/>
        </p:spPr>
        <p:txBody>
          <a:bodyPr wrap="square" rtlCol="0">
            <a:spAutoFit/>
          </a:bodyPr>
          <a:lstStyle/>
          <a:p>
            <a:pPr algn="ctr"/>
            <a:r>
              <a:rPr lang="en-US" dirty="0"/>
              <a:t>The outcomes of activities</a:t>
            </a:r>
            <a:endParaRPr lang="en-GB" dirty="0"/>
          </a:p>
        </p:txBody>
      </p:sp>
      <p:cxnSp>
        <p:nvCxnSpPr>
          <p:cNvPr id="14" name="Straight Arrow Connector 13">
            <a:extLst>
              <a:ext uri="{FF2B5EF4-FFF2-40B4-BE49-F238E27FC236}">
                <a16:creationId xmlns:a16="http://schemas.microsoft.com/office/drawing/2014/main" id="{79030E5D-90A1-9D53-C7DA-12A3802C59EF}"/>
              </a:ext>
            </a:extLst>
          </p:cNvPr>
          <p:cNvCxnSpPr>
            <a:cxnSpLocks/>
          </p:cNvCxnSpPr>
          <p:nvPr/>
        </p:nvCxnSpPr>
        <p:spPr>
          <a:xfrm flipH="1">
            <a:off x="7048500" y="2207491"/>
            <a:ext cx="2133588" cy="947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C28C5AC-B828-4BB5-3C38-6F2EBE20AB19}"/>
              </a:ext>
            </a:extLst>
          </p:cNvPr>
          <p:cNvCxnSpPr>
            <a:cxnSpLocks/>
          </p:cNvCxnSpPr>
          <p:nvPr/>
        </p:nvCxnSpPr>
        <p:spPr>
          <a:xfrm flipH="1">
            <a:off x="7109460" y="2410691"/>
            <a:ext cx="2210031" cy="29461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5994586-1739-0FA0-D881-07D5FDFC7F65}"/>
              </a:ext>
            </a:extLst>
          </p:cNvPr>
          <p:cNvSpPr txBox="1"/>
          <p:nvPr/>
        </p:nvSpPr>
        <p:spPr>
          <a:xfrm>
            <a:off x="748950" y="4219194"/>
            <a:ext cx="2364509" cy="646331"/>
          </a:xfrm>
          <a:prstGeom prst="rect">
            <a:avLst/>
          </a:prstGeom>
          <a:noFill/>
        </p:spPr>
        <p:txBody>
          <a:bodyPr wrap="square" rtlCol="0">
            <a:spAutoFit/>
          </a:bodyPr>
          <a:lstStyle/>
          <a:p>
            <a:pPr algn="ctr"/>
            <a:r>
              <a:rPr lang="en-US" dirty="0"/>
              <a:t>The outputs of our activities</a:t>
            </a:r>
            <a:endParaRPr lang="en-GB" dirty="0"/>
          </a:p>
        </p:txBody>
      </p:sp>
      <p:cxnSp>
        <p:nvCxnSpPr>
          <p:cNvPr id="20" name="Straight Arrow Connector 19">
            <a:extLst>
              <a:ext uri="{FF2B5EF4-FFF2-40B4-BE49-F238E27FC236}">
                <a16:creationId xmlns:a16="http://schemas.microsoft.com/office/drawing/2014/main" id="{90C587F9-29B4-C757-3D8E-4E54A9CE072C}"/>
              </a:ext>
            </a:extLst>
          </p:cNvPr>
          <p:cNvCxnSpPr>
            <a:cxnSpLocks/>
          </p:cNvCxnSpPr>
          <p:nvPr/>
        </p:nvCxnSpPr>
        <p:spPr>
          <a:xfrm flipV="1">
            <a:off x="3113459" y="4775899"/>
            <a:ext cx="3148796" cy="107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1CBCB1C-FFE4-305D-D3B5-344624A94A5D}"/>
              </a:ext>
            </a:extLst>
          </p:cNvPr>
          <p:cNvCxnSpPr/>
          <p:nvPr/>
        </p:nvCxnSpPr>
        <p:spPr>
          <a:xfrm>
            <a:off x="2951794" y="4461164"/>
            <a:ext cx="2239042" cy="92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2F8ACBC-838A-7396-2609-4CECD6BF710E}"/>
              </a:ext>
            </a:extLst>
          </p:cNvPr>
          <p:cNvSpPr txBox="1"/>
          <p:nvPr/>
        </p:nvSpPr>
        <p:spPr>
          <a:xfrm>
            <a:off x="8994863" y="3978324"/>
            <a:ext cx="1900956" cy="646331"/>
          </a:xfrm>
          <a:prstGeom prst="rect">
            <a:avLst/>
          </a:prstGeom>
          <a:noFill/>
        </p:spPr>
        <p:txBody>
          <a:bodyPr wrap="square" rtlCol="0">
            <a:spAutoFit/>
          </a:bodyPr>
          <a:lstStyle/>
          <a:p>
            <a:pPr algn="ctr"/>
            <a:r>
              <a:rPr lang="en-US" dirty="0"/>
              <a:t>Impact of our work</a:t>
            </a:r>
            <a:endParaRPr lang="en-GB" dirty="0"/>
          </a:p>
        </p:txBody>
      </p:sp>
      <p:cxnSp>
        <p:nvCxnSpPr>
          <p:cNvPr id="11" name="Straight Arrow Connector 10">
            <a:extLst>
              <a:ext uri="{FF2B5EF4-FFF2-40B4-BE49-F238E27FC236}">
                <a16:creationId xmlns:a16="http://schemas.microsoft.com/office/drawing/2014/main" id="{D8A2A64E-71F7-093E-0B28-05FA67E07FFB}"/>
              </a:ext>
            </a:extLst>
          </p:cNvPr>
          <p:cNvCxnSpPr/>
          <p:nvPr/>
        </p:nvCxnSpPr>
        <p:spPr>
          <a:xfrm flipH="1">
            <a:off x="7856220" y="4373880"/>
            <a:ext cx="1668780" cy="1249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A012112-C9A3-1F56-F9A5-2659667393DD}"/>
              </a:ext>
            </a:extLst>
          </p:cNvPr>
          <p:cNvCxnSpPr/>
          <p:nvPr/>
        </p:nvCxnSpPr>
        <p:spPr>
          <a:xfrm flipH="1" flipV="1">
            <a:off x="8115294" y="2733856"/>
            <a:ext cx="1204197" cy="12444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05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8"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B5FDFC-BF61-6DC3-F9DD-C833C27F9990}"/>
              </a:ext>
            </a:extLst>
          </p:cNvPr>
          <p:cNvSpPr txBox="1"/>
          <p:nvPr/>
        </p:nvSpPr>
        <p:spPr>
          <a:xfrm>
            <a:off x="757381" y="1411628"/>
            <a:ext cx="10187710" cy="971292"/>
          </a:xfrm>
          <a:prstGeom prst="rect">
            <a:avLst/>
          </a:prstGeom>
          <a:noFill/>
        </p:spPr>
        <p:txBody>
          <a:bodyPr wrap="square">
            <a:spAutoFit/>
          </a:bodyPr>
          <a:lstStyle/>
          <a:p>
            <a:pPr>
              <a:lnSpc>
                <a:spcPct val="107000"/>
              </a:lnSpc>
              <a:spcAft>
                <a:spcPts val="800"/>
              </a:spcAft>
            </a:pPr>
            <a:r>
              <a:rPr lang="en-GB" sz="1800" b="1" kern="100" dirty="0">
                <a:solidFill>
                  <a:srgbClr val="FF3399"/>
                </a:solidFill>
                <a:effectLst/>
                <a:latin typeface="Aptos" panose="020B0004020202020204" pitchFamily="34" charset="0"/>
                <a:ea typeface="Aptos" panose="020B0004020202020204" pitchFamily="34" charset="0"/>
                <a:cs typeface="Times New Roman" panose="02020603050405020304" pitchFamily="18" charset="0"/>
              </a:rPr>
              <a:t>Impact goal:</a:t>
            </a:r>
            <a:r>
              <a:rPr lang="en-GB" sz="1800" kern="100" dirty="0">
                <a:solidFill>
                  <a:srgbClr val="FF3399"/>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Improving physical and mental health and wellbeing by reducing food poverty; improving access to affordable healthy food; promoting healthy weight and healthy diets; and increasing participation in</a:t>
            </a:r>
            <a:r>
              <a:rPr lang="en-GB" sz="1800" kern="100" spc="-5"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food related physical and social activity.</a:t>
            </a:r>
          </a:p>
        </p:txBody>
      </p:sp>
      <p:sp>
        <p:nvSpPr>
          <p:cNvPr id="6" name="Title 1">
            <a:extLst>
              <a:ext uri="{FF2B5EF4-FFF2-40B4-BE49-F238E27FC236}">
                <a16:creationId xmlns:a16="http://schemas.microsoft.com/office/drawing/2014/main" id="{7FECDF33-D66C-81A0-0A61-FE7BBA3B4568}"/>
              </a:ext>
            </a:extLst>
          </p:cNvPr>
          <p:cNvSpPr>
            <a:spLocks noGrp="1"/>
          </p:cNvSpPr>
          <p:nvPr>
            <p:ph type="title"/>
          </p:nvPr>
        </p:nvSpPr>
        <p:spPr>
          <a:xfrm>
            <a:off x="757381" y="208108"/>
            <a:ext cx="10515600" cy="1325563"/>
          </a:xfrm>
        </p:spPr>
        <p:txBody>
          <a:bodyPr>
            <a:normAutofit/>
          </a:bodyPr>
          <a:lstStyle/>
          <a:p>
            <a:r>
              <a:rPr lang="en-US" sz="2800" b="1" dirty="0">
                <a:solidFill>
                  <a:srgbClr val="E62B7B"/>
                </a:solidFill>
              </a:rPr>
              <a:t>Worked Example: Health </a:t>
            </a:r>
            <a:endParaRPr lang="en-GB" sz="2800" b="1" dirty="0">
              <a:solidFill>
                <a:srgbClr val="E62B7B"/>
              </a:solidFill>
            </a:endParaRPr>
          </a:p>
        </p:txBody>
      </p:sp>
      <p:sp>
        <p:nvSpPr>
          <p:cNvPr id="8" name="TextBox 7">
            <a:extLst>
              <a:ext uri="{FF2B5EF4-FFF2-40B4-BE49-F238E27FC236}">
                <a16:creationId xmlns:a16="http://schemas.microsoft.com/office/drawing/2014/main" id="{084817EA-D1E5-4121-58B4-30376036D3C3}"/>
              </a:ext>
            </a:extLst>
          </p:cNvPr>
          <p:cNvSpPr txBox="1"/>
          <p:nvPr/>
        </p:nvSpPr>
        <p:spPr>
          <a:xfrm>
            <a:off x="757382" y="3236541"/>
            <a:ext cx="10261600" cy="2874248"/>
          </a:xfrm>
          <a:prstGeom prst="rect">
            <a:avLst/>
          </a:prstGeom>
          <a:noFill/>
        </p:spPr>
        <p:txBody>
          <a:bodyPr wrap="square">
            <a:spAutoFit/>
          </a:bodyPr>
          <a:lstStyle/>
          <a:p>
            <a:pPr marL="342900" marR="73660" lvl="0" indent="-342900">
              <a:lnSpc>
                <a:spcPct val="115000"/>
              </a:lnSpc>
              <a:spcBef>
                <a:spcPts val="600"/>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Decrease</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5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number</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a:t>
            </a:r>
            <a:r>
              <a:rPr lang="en-US" sz="1400" spc="-2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people requiring emergency food aid</a:t>
            </a:r>
            <a:endParaRPr lang="en-GB" sz="1400" dirty="0">
              <a:effectLst/>
              <a:latin typeface="Arial" panose="020B0604020202020204" pitchFamily="34" charset="0"/>
              <a:ea typeface="Arial" panose="020B0604020202020204" pitchFamily="34" charset="0"/>
            </a:endParaRPr>
          </a:p>
          <a:p>
            <a:pPr marL="342900" marR="73660" lvl="0" indent="-342900">
              <a:lnSpc>
                <a:spcPct val="115000"/>
              </a:lnSpc>
              <a:spcBef>
                <a:spcPts val="590"/>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Decrease</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5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number</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a:t>
            </a:r>
            <a:r>
              <a:rPr lang="en-US" sz="1400" spc="-2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people overweight or obese</a:t>
            </a:r>
            <a:endParaRPr lang="en-GB" sz="1400" dirty="0">
              <a:effectLst/>
              <a:latin typeface="Arial" panose="020B0604020202020204" pitchFamily="34" charset="0"/>
              <a:ea typeface="Arial" panose="020B0604020202020204" pitchFamily="34" charset="0"/>
            </a:endParaRPr>
          </a:p>
          <a:p>
            <a:pPr marL="342900" marR="73660" lvl="0" indent="-342900">
              <a:lnSpc>
                <a:spcPct val="115000"/>
              </a:lnSpc>
              <a:spcBef>
                <a:spcPts val="600"/>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Decrease</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5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number</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a:t>
            </a:r>
            <a:r>
              <a:rPr lang="en-US" sz="1400" spc="-2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people </a:t>
            </a:r>
            <a:r>
              <a:rPr lang="en-US" sz="1400" spc="-10" dirty="0">
                <a:effectLst/>
                <a:latin typeface="Aptos" panose="020B0004020202020204" pitchFamily="34" charset="0"/>
                <a:ea typeface="Arial" panose="020B0604020202020204" pitchFamily="34" charset="0"/>
              </a:rPr>
              <a:t>malnourished</a:t>
            </a:r>
            <a:endParaRPr lang="en-GB" sz="1400" dirty="0">
              <a:effectLst/>
              <a:latin typeface="Arial" panose="020B0604020202020204" pitchFamily="34" charset="0"/>
              <a:ea typeface="Arial" panose="020B0604020202020204" pitchFamily="34" charset="0"/>
            </a:endParaRPr>
          </a:p>
          <a:p>
            <a:pPr marL="342900" marR="73660" lvl="0" indent="-342900">
              <a:lnSpc>
                <a:spcPct val="115000"/>
              </a:lnSpc>
              <a:spcBef>
                <a:spcPts val="605"/>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Decrease</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consumption</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a:t>
            </a:r>
            <a:r>
              <a:rPr lang="en-US" sz="1400" spc="-3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salt, sugar, fat</a:t>
            </a:r>
            <a:r>
              <a:rPr lang="en-US" sz="1400" spc="20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and meat</a:t>
            </a:r>
            <a:endParaRPr lang="en-GB" sz="1400" dirty="0">
              <a:effectLst/>
              <a:latin typeface="Arial" panose="020B0604020202020204" pitchFamily="34" charset="0"/>
              <a:ea typeface="Arial" panose="020B0604020202020204" pitchFamily="34" charset="0"/>
            </a:endParaRPr>
          </a:p>
          <a:p>
            <a:pPr marL="342900" marR="73660" lvl="0" indent="-342900">
              <a:lnSpc>
                <a:spcPct val="115000"/>
              </a:lnSpc>
              <a:spcBef>
                <a:spcPts val="605"/>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Increase</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4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consumption</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fruit and vegetables (5 a day)</a:t>
            </a:r>
            <a:endParaRPr lang="en-GB" sz="1400" dirty="0">
              <a:effectLst/>
              <a:latin typeface="Arial" panose="020B0604020202020204" pitchFamily="34" charset="0"/>
              <a:ea typeface="Arial" panose="020B0604020202020204" pitchFamily="34" charset="0"/>
            </a:endParaRPr>
          </a:p>
          <a:p>
            <a:pPr marL="342900" marR="73660" lvl="0" indent="-342900">
              <a:lnSpc>
                <a:spcPct val="115000"/>
              </a:lnSpc>
              <a:spcBef>
                <a:spcPts val="600"/>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Increase</a:t>
            </a:r>
            <a:r>
              <a:rPr lang="en-US" sz="1400" spc="-1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1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 number</a:t>
            </a:r>
            <a:r>
              <a:rPr lang="en-US" sz="1400" spc="-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 healthy options</a:t>
            </a:r>
            <a:r>
              <a:rPr lang="en-US" sz="1400" spc="-2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3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takeaways</a:t>
            </a:r>
            <a:r>
              <a:rPr lang="en-US" sz="1400" spc="-2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and</a:t>
            </a:r>
            <a:r>
              <a:rPr lang="en-US" sz="1400" spc="-25" dirty="0">
                <a:effectLst/>
                <a:latin typeface="Aptos" panose="020B0004020202020204" pitchFamily="34" charset="0"/>
                <a:ea typeface="Arial" panose="020B0604020202020204" pitchFamily="34" charset="0"/>
              </a:rPr>
              <a:t> </a:t>
            </a:r>
            <a:r>
              <a:rPr lang="en-US" sz="1400" spc="-10" dirty="0">
                <a:effectLst/>
                <a:latin typeface="Aptos" panose="020B0004020202020204" pitchFamily="34" charset="0"/>
                <a:ea typeface="Arial" panose="020B0604020202020204" pitchFamily="34" charset="0"/>
              </a:rPr>
              <a:t>vending</a:t>
            </a:r>
            <a:endParaRPr lang="en-GB" sz="1400" dirty="0">
              <a:effectLst/>
              <a:latin typeface="Arial" panose="020B0604020202020204" pitchFamily="34" charset="0"/>
              <a:ea typeface="Arial" panose="020B0604020202020204" pitchFamily="34" charset="0"/>
            </a:endParaRPr>
          </a:p>
          <a:p>
            <a:pPr marL="342900" marR="73660" lvl="0" indent="-342900">
              <a:lnSpc>
                <a:spcPct val="115000"/>
              </a:lnSpc>
              <a:spcBef>
                <a:spcPts val="590"/>
              </a:spcBef>
              <a:spcAft>
                <a:spcPts val="0"/>
              </a:spcAft>
              <a:buFont typeface="Symbol" panose="05050102010706020507" pitchFamily="18" charset="2"/>
              <a:buChar char=""/>
            </a:pPr>
            <a:r>
              <a:rPr lang="en-US" sz="1400" dirty="0">
                <a:effectLst/>
                <a:latin typeface="Aptos" panose="020B0004020202020204" pitchFamily="34" charset="0"/>
                <a:ea typeface="Arial" panose="020B0604020202020204" pitchFamily="34" charset="0"/>
              </a:rPr>
              <a:t>Increase</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in</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the</a:t>
            </a:r>
            <a:r>
              <a:rPr lang="en-US" sz="1400" spc="-3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availability</a:t>
            </a:r>
            <a:r>
              <a:rPr lang="en-US" sz="1400" spc="-40"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of</a:t>
            </a:r>
            <a:r>
              <a:rPr lang="en-US" sz="1400" spc="-35" dirty="0">
                <a:effectLst/>
                <a:latin typeface="Aptos" panose="020B0004020202020204" pitchFamily="34" charset="0"/>
                <a:ea typeface="Arial" panose="020B0604020202020204" pitchFamily="34" charset="0"/>
              </a:rPr>
              <a:t> </a:t>
            </a:r>
            <a:r>
              <a:rPr lang="en-US" sz="1400" dirty="0">
                <a:effectLst/>
                <a:latin typeface="Aptos" panose="020B0004020202020204" pitchFamily="34" charset="0"/>
                <a:ea typeface="Arial" panose="020B0604020202020204" pitchFamily="34" charset="0"/>
              </a:rPr>
              <a:t>free drinking water</a:t>
            </a:r>
            <a:endParaRPr lang="en-GB" sz="1400" dirty="0">
              <a:effectLst/>
              <a:latin typeface="Arial" panose="020B0604020202020204" pitchFamily="34" charset="0"/>
              <a:ea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Increase</a:t>
            </a:r>
            <a:r>
              <a:rPr lang="en-GB" sz="1400" kern="100" spc="-3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in</a:t>
            </a:r>
            <a:r>
              <a:rPr lang="en-GB" sz="1400" kern="100" spc="-3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the</a:t>
            </a:r>
            <a:r>
              <a:rPr lang="en-GB" sz="1400" kern="100" spc="-2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number</a:t>
            </a:r>
            <a:r>
              <a:rPr lang="en-GB" sz="1400" kern="100" spc="-25"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of</a:t>
            </a:r>
            <a:r>
              <a:rPr lang="en-GB" sz="1400" kern="100" spc="-5"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spc="-10" dirty="0">
                <a:effectLst/>
                <a:latin typeface="Aptos" panose="020B0004020202020204" pitchFamily="34" charset="0"/>
                <a:ea typeface="Aptos" panose="020B0004020202020204" pitchFamily="34" charset="0"/>
                <a:cs typeface="Times New Roman" panose="02020603050405020304" pitchFamily="18" charset="0"/>
              </a:rPr>
              <a:t>people cooking with whole foods </a:t>
            </a:r>
          </a:p>
          <a:p>
            <a:pPr marL="342900" lvl="0" indent="-342900">
              <a:lnSpc>
                <a:spcPct val="115000"/>
              </a:lnSpc>
              <a:spcAft>
                <a:spcPts val="800"/>
              </a:spcAft>
              <a:buFont typeface="Symbol" panose="05050102010706020507" pitchFamily="18" charset="2"/>
              <a:buChar char=""/>
            </a:pPr>
            <a:r>
              <a:rPr lang="en-GB" sz="1400" kern="100" spc="-10" dirty="0">
                <a:latin typeface="Aptos" panose="020B0004020202020204" pitchFamily="34" charset="0"/>
                <a:ea typeface="Aptos" panose="020B0004020202020204" pitchFamily="34" charset="0"/>
                <a:cs typeface="Times New Roman" panose="02020603050405020304" pitchFamily="18" charset="0"/>
              </a:rPr>
              <a:t>Increase in number of people involved in community food activities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57A97E3-7E8E-E28D-86F8-462C07EAF13F}"/>
              </a:ext>
            </a:extLst>
          </p:cNvPr>
          <p:cNvSpPr txBox="1"/>
          <p:nvPr/>
        </p:nvSpPr>
        <p:spPr>
          <a:xfrm>
            <a:off x="757381" y="2683710"/>
            <a:ext cx="7056583" cy="369332"/>
          </a:xfrm>
          <a:prstGeom prst="rect">
            <a:avLst/>
          </a:prstGeom>
          <a:noFill/>
        </p:spPr>
        <p:txBody>
          <a:bodyPr wrap="square" rtlCol="0">
            <a:spAutoFit/>
          </a:bodyPr>
          <a:lstStyle/>
          <a:p>
            <a:r>
              <a:rPr lang="en-US" b="1" dirty="0">
                <a:solidFill>
                  <a:srgbClr val="E62B7B"/>
                </a:solidFill>
              </a:rPr>
              <a:t>Measurable outcomes: </a:t>
            </a:r>
            <a:endParaRPr lang="en-GB" b="1" dirty="0">
              <a:solidFill>
                <a:srgbClr val="E62B7B"/>
              </a:solidFill>
            </a:endParaRPr>
          </a:p>
        </p:txBody>
      </p:sp>
    </p:spTree>
    <p:extLst>
      <p:ext uri="{BB962C8B-B14F-4D97-AF65-F5344CB8AC3E}">
        <p14:creationId xmlns:p14="http://schemas.microsoft.com/office/powerpoint/2010/main" val="240707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B5E8-1BF2-A4EC-16FA-B4C78093470D}"/>
              </a:ext>
            </a:extLst>
          </p:cNvPr>
          <p:cNvSpPr>
            <a:spLocks noGrp="1"/>
          </p:cNvSpPr>
          <p:nvPr>
            <p:ph type="title"/>
          </p:nvPr>
        </p:nvSpPr>
        <p:spPr/>
        <p:txBody>
          <a:bodyPr/>
          <a:lstStyle/>
          <a:p>
            <a:r>
              <a:rPr lang="en-US" dirty="0">
                <a:solidFill>
                  <a:srgbClr val="E62B7B"/>
                </a:solidFill>
              </a:rPr>
              <a:t>Proxy variables and levers for change</a:t>
            </a:r>
            <a:endParaRPr lang="en-GB" dirty="0">
              <a:solidFill>
                <a:srgbClr val="E62B7B"/>
              </a:solidFill>
            </a:endParaRPr>
          </a:p>
        </p:txBody>
      </p:sp>
      <p:sp>
        <p:nvSpPr>
          <p:cNvPr id="3" name="Content Placeholder 2">
            <a:extLst>
              <a:ext uri="{FF2B5EF4-FFF2-40B4-BE49-F238E27FC236}">
                <a16:creationId xmlns:a16="http://schemas.microsoft.com/office/drawing/2014/main" id="{6C2FD4DB-AA06-D4FD-A3AF-B5D358CFA8E8}"/>
              </a:ext>
            </a:extLst>
          </p:cNvPr>
          <p:cNvSpPr>
            <a:spLocks noGrp="1"/>
          </p:cNvSpPr>
          <p:nvPr>
            <p:ph idx="1"/>
          </p:nvPr>
        </p:nvSpPr>
        <p:spPr/>
        <p:txBody>
          <a:bodyPr>
            <a:normAutofit/>
          </a:bodyPr>
          <a:lstStyle/>
          <a:p>
            <a:pPr marL="0" indent="0">
              <a:buNone/>
            </a:pPr>
            <a:r>
              <a:rPr lang="en-GB" sz="2000" dirty="0">
                <a:latin typeface="Aptos" panose="020B0004020202020204" pitchFamily="34" charset="0"/>
                <a:ea typeface="Aptos" panose="020B0004020202020204" pitchFamily="34" charset="0"/>
                <a:cs typeface="Times New Roman" panose="02020603050405020304" pitchFamily="18" charset="0"/>
              </a:rPr>
              <a:t>We may not have the capacity or ability to measure these changes. But we may be able to measure other things that give us an indication as to whether an outcome is more likely to happen. </a:t>
            </a:r>
          </a:p>
          <a:p>
            <a:pPr marL="0" indent="0">
              <a:buNone/>
            </a:pPr>
            <a:endParaRPr lang="en-GB" sz="2000" b="1" dirty="0">
              <a:solidFill>
                <a:srgbClr val="FF3399"/>
              </a:solidFill>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2000" b="1" dirty="0">
                <a:solidFill>
                  <a:srgbClr val="FF3399"/>
                </a:solidFill>
                <a:latin typeface="Aptos" panose="020B0004020202020204" pitchFamily="34" charset="0"/>
                <a:ea typeface="Aptos" panose="020B0004020202020204" pitchFamily="34" charset="0"/>
                <a:cs typeface="Times New Roman" panose="02020603050405020304" pitchFamily="18" charset="0"/>
              </a:rPr>
              <a:t>P</a:t>
            </a:r>
            <a:r>
              <a:rPr lang="en-GB" sz="2000" b="1" dirty="0">
                <a:solidFill>
                  <a:srgbClr val="FF3399"/>
                </a:solidFill>
                <a:effectLst/>
                <a:latin typeface="Aptos" panose="020B0004020202020204" pitchFamily="34" charset="0"/>
                <a:ea typeface="Aptos" panose="020B0004020202020204" pitchFamily="34" charset="0"/>
                <a:cs typeface="Times New Roman" panose="02020603050405020304" pitchFamily="18" charset="0"/>
              </a:rPr>
              <a:t>roxy variable</a:t>
            </a:r>
            <a:r>
              <a:rPr lang="en-GB" sz="2000" dirty="0">
                <a:effectLst/>
                <a:latin typeface="Aptos" panose="020B0004020202020204" pitchFamily="34" charset="0"/>
                <a:ea typeface="Aptos" panose="020B0004020202020204" pitchFamily="34" charset="0"/>
                <a:cs typeface="Times New Roman" panose="02020603050405020304" pitchFamily="18" charset="0"/>
              </a:rPr>
              <a:t>: an indirect measure that can approximately represent a phenomenon without measuring it directly</a:t>
            </a:r>
          </a:p>
          <a:p>
            <a:pPr marL="0" indent="0" algn="ctr">
              <a:buNone/>
            </a:pPr>
            <a:r>
              <a:rPr lang="en-GB" sz="2000" i="1" dirty="0">
                <a:latin typeface="Aptos" panose="020B0004020202020204" pitchFamily="34" charset="0"/>
                <a:ea typeface="Aptos" panose="020B0004020202020204" pitchFamily="34" charset="0"/>
                <a:cs typeface="Times New Roman" panose="02020603050405020304" pitchFamily="18" charset="0"/>
              </a:rPr>
              <a:t>‘</a:t>
            </a:r>
            <a:r>
              <a:rPr lang="en-GB" sz="2000" i="1" dirty="0">
                <a:effectLst/>
                <a:latin typeface="Aptos" panose="020B0004020202020204" pitchFamily="34" charset="0"/>
                <a:ea typeface="Aptos" panose="020B0004020202020204" pitchFamily="34" charset="0"/>
                <a:cs typeface="Times New Roman" panose="02020603050405020304" pitchFamily="18" charset="0"/>
              </a:rPr>
              <a:t>if X happens, Y is also likely to happen’</a:t>
            </a:r>
          </a:p>
          <a:p>
            <a:pPr marL="0" indent="0" algn="ctr">
              <a:buNone/>
            </a:pPr>
            <a:endParaRPr lang="en-GB" sz="2000" dirty="0">
              <a:latin typeface="Aptos" panose="020B0004020202020204" pitchFamily="34" charset="0"/>
              <a:cs typeface="Times New Roman" panose="02020603050405020304" pitchFamily="18" charset="0"/>
            </a:endParaRPr>
          </a:p>
          <a:p>
            <a:pPr marL="0" indent="0">
              <a:buNone/>
            </a:pPr>
            <a:r>
              <a:rPr lang="en-GB" sz="2000" b="1" dirty="0">
                <a:solidFill>
                  <a:srgbClr val="E62B7B"/>
                </a:solidFill>
              </a:rPr>
              <a:t>Lever for change: </a:t>
            </a:r>
            <a:r>
              <a:rPr lang="en-US" sz="2000" dirty="0"/>
              <a:t>an area of work that has the potential to deliver wide-ranging positive change beyond its immediate focus</a:t>
            </a:r>
            <a:endParaRPr lang="en-GB" sz="2000" dirty="0"/>
          </a:p>
        </p:txBody>
      </p:sp>
    </p:spTree>
    <p:extLst>
      <p:ext uri="{BB962C8B-B14F-4D97-AF65-F5344CB8AC3E}">
        <p14:creationId xmlns:p14="http://schemas.microsoft.com/office/powerpoint/2010/main" val="269565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1DB04-3315-0F90-F7E6-FF8CB80D7ABB}"/>
              </a:ext>
            </a:extLst>
          </p:cNvPr>
          <p:cNvSpPr>
            <a:spLocks noGrp="1"/>
          </p:cNvSpPr>
          <p:nvPr>
            <p:ph idx="1"/>
          </p:nvPr>
        </p:nvSpPr>
        <p:spPr>
          <a:xfrm>
            <a:off x="757381" y="1465406"/>
            <a:ext cx="10515600" cy="4351338"/>
          </a:xfrm>
        </p:spPr>
        <p:txBody>
          <a:bodyPr>
            <a:normAutofit/>
          </a:bodyPr>
          <a:lstStyle/>
          <a:p>
            <a:pPr marL="0" indent="0">
              <a:buNone/>
            </a:pPr>
            <a:r>
              <a:rPr lang="en-US" sz="2000" b="1" dirty="0">
                <a:solidFill>
                  <a:srgbClr val="E62B7B"/>
                </a:solidFill>
              </a:rPr>
              <a:t>Proxy variables (levers for change): </a:t>
            </a:r>
          </a:p>
          <a:p>
            <a:pPr marL="0" indent="0">
              <a:buNone/>
            </a:pPr>
            <a:endParaRPr lang="en-US" sz="2000" dirty="0">
              <a:solidFill>
                <a:srgbClr val="E62B7B"/>
              </a:solidFill>
            </a:endParaRPr>
          </a:p>
          <a:p>
            <a:r>
              <a:rPr lang="en-US" sz="2000" dirty="0"/>
              <a:t>A multi-agency partnership is established to strategically address the full range of issues that contribute to food poverty and health inequality. </a:t>
            </a:r>
          </a:p>
          <a:p>
            <a:r>
              <a:rPr lang="en-US" sz="2000" dirty="0"/>
              <a:t>Public and private sector organisations adopt healthy food policies including nutrition standards and healthy options in retail, catering and vending. </a:t>
            </a:r>
          </a:p>
          <a:p>
            <a:r>
              <a:rPr lang="en-US" sz="2000" dirty="0"/>
              <a:t>A range of healthy eating and healthy weight services are provided. </a:t>
            </a:r>
          </a:p>
          <a:p>
            <a:r>
              <a:rPr lang="en-US" sz="2000" dirty="0"/>
              <a:t>Public understanding of healthy eating issues are being raised through campaigns and other communication tools. </a:t>
            </a:r>
          </a:p>
          <a:p>
            <a:r>
              <a:rPr lang="en-US" sz="2000" dirty="0"/>
              <a:t>More healthy options are available in supermarkets, convenience stores, restaurants, etc. </a:t>
            </a:r>
          </a:p>
          <a:p>
            <a:r>
              <a:rPr lang="en-US" sz="2000" dirty="0"/>
              <a:t>Healthy Start vouchers, free school meals and other social food provision for vulnerable people are being provided and promoted. </a:t>
            </a:r>
          </a:p>
          <a:p>
            <a:endParaRPr lang="en-GB" sz="2000" dirty="0"/>
          </a:p>
        </p:txBody>
      </p:sp>
      <p:sp>
        <p:nvSpPr>
          <p:cNvPr id="4" name="Title 1">
            <a:extLst>
              <a:ext uri="{FF2B5EF4-FFF2-40B4-BE49-F238E27FC236}">
                <a16:creationId xmlns:a16="http://schemas.microsoft.com/office/drawing/2014/main" id="{2BAC7721-6AE0-3543-10D4-D03BB60B480A}"/>
              </a:ext>
            </a:extLst>
          </p:cNvPr>
          <p:cNvSpPr>
            <a:spLocks noGrp="1"/>
          </p:cNvSpPr>
          <p:nvPr>
            <p:ph type="title"/>
          </p:nvPr>
        </p:nvSpPr>
        <p:spPr>
          <a:xfrm>
            <a:off x="757381" y="208108"/>
            <a:ext cx="10515600" cy="1325563"/>
          </a:xfrm>
        </p:spPr>
        <p:txBody>
          <a:bodyPr>
            <a:normAutofit/>
          </a:bodyPr>
          <a:lstStyle/>
          <a:p>
            <a:r>
              <a:rPr lang="en-US" sz="2800" b="1" dirty="0">
                <a:solidFill>
                  <a:srgbClr val="E62B7B"/>
                </a:solidFill>
              </a:rPr>
              <a:t>Worked Example: Health </a:t>
            </a:r>
            <a:endParaRPr lang="en-GB" sz="2800" b="1" dirty="0">
              <a:solidFill>
                <a:srgbClr val="E62B7B"/>
              </a:solidFill>
            </a:endParaRPr>
          </a:p>
        </p:txBody>
      </p:sp>
    </p:spTree>
    <p:extLst>
      <p:ext uri="{BB962C8B-B14F-4D97-AF65-F5344CB8AC3E}">
        <p14:creationId xmlns:p14="http://schemas.microsoft.com/office/powerpoint/2010/main" val="112105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33E5E-542E-9C23-D5F3-84089C198650}"/>
              </a:ext>
            </a:extLst>
          </p:cNvPr>
          <p:cNvSpPr>
            <a:spLocks noGrp="1"/>
          </p:cNvSpPr>
          <p:nvPr>
            <p:ph idx="1"/>
          </p:nvPr>
        </p:nvSpPr>
        <p:spPr/>
        <p:txBody>
          <a:bodyPr/>
          <a:lstStyle/>
          <a:p>
            <a:pPr marL="0" indent="0">
              <a:buNone/>
            </a:pPr>
            <a:r>
              <a:rPr lang="en-US" dirty="0"/>
              <a:t>By the end of the session, you will:</a:t>
            </a:r>
          </a:p>
          <a:p>
            <a:pPr marL="0" indent="0">
              <a:buNone/>
            </a:pPr>
            <a:endParaRPr lang="en-US" dirty="0"/>
          </a:p>
          <a:p>
            <a:pPr lvl="1"/>
            <a:r>
              <a:rPr lang="en-US" dirty="0"/>
              <a:t>Have a basic understanding of the different functions of Monitoring, Evaluation, and Learning (MEL).</a:t>
            </a:r>
          </a:p>
          <a:p>
            <a:pPr lvl="1"/>
            <a:r>
              <a:rPr lang="en-US" dirty="0"/>
              <a:t>Know where to go for more information on conducting MEL processes. </a:t>
            </a:r>
          </a:p>
          <a:p>
            <a:pPr lvl="1"/>
            <a:r>
              <a:rPr lang="en-US" dirty="0"/>
              <a:t>Understand how to create and use an impact framework to capture and communicate the value added of your partnership. </a:t>
            </a:r>
            <a:endParaRPr lang="en-GB" dirty="0"/>
          </a:p>
        </p:txBody>
      </p:sp>
      <p:sp>
        <p:nvSpPr>
          <p:cNvPr id="4" name="Title 1">
            <a:extLst>
              <a:ext uri="{FF2B5EF4-FFF2-40B4-BE49-F238E27FC236}">
                <a16:creationId xmlns:a16="http://schemas.microsoft.com/office/drawing/2014/main" id="{689D0CC9-772B-F3C4-FDA5-635852E97BBE}"/>
              </a:ext>
            </a:extLst>
          </p:cNvPr>
          <p:cNvSpPr>
            <a:spLocks noGrp="1"/>
          </p:cNvSpPr>
          <p:nvPr>
            <p:ph type="title"/>
          </p:nvPr>
        </p:nvSpPr>
        <p:spPr>
          <a:xfrm>
            <a:off x="838200" y="393117"/>
            <a:ext cx="10515600" cy="1325563"/>
          </a:xfrm>
        </p:spPr>
        <p:txBody>
          <a:bodyPr/>
          <a:lstStyle/>
          <a:p>
            <a:r>
              <a:rPr lang="en-US" dirty="0">
                <a:solidFill>
                  <a:srgbClr val="E62B7B"/>
                </a:solidFill>
              </a:rPr>
              <a:t>Learning objectives </a:t>
            </a:r>
            <a:endParaRPr lang="en-GB" dirty="0">
              <a:solidFill>
                <a:srgbClr val="E62B7B"/>
              </a:solidFill>
            </a:endParaRPr>
          </a:p>
        </p:txBody>
      </p:sp>
    </p:spTree>
    <p:extLst>
      <p:ext uri="{BB962C8B-B14F-4D97-AF65-F5344CB8AC3E}">
        <p14:creationId xmlns:p14="http://schemas.microsoft.com/office/powerpoint/2010/main" val="1784651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189E5E-1BC6-12A6-8DDD-0F78926D0247}"/>
              </a:ext>
            </a:extLst>
          </p:cNvPr>
          <p:cNvPicPr>
            <a:picLocks noChangeAspect="1"/>
          </p:cNvPicPr>
          <p:nvPr/>
        </p:nvPicPr>
        <p:blipFill>
          <a:blip r:embed="rId2"/>
          <a:stretch>
            <a:fillRect/>
          </a:stretch>
        </p:blipFill>
        <p:spPr>
          <a:xfrm>
            <a:off x="2197886" y="1131123"/>
            <a:ext cx="7796227" cy="5587177"/>
          </a:xfrm>
          <a:prstGeom prst="rect">
            <a:avLst/>
          </a:prstGeom>
        </p:spPr>
      </p:pic>
      <p:sp>
        <p:nvSpPr>
          <p:cNvPr id="6" name="Title 1">
            <a:extLst>
              <a:ext uri="{FF2B5EF4-FFF2-40B4-BE49-F238E27FC236}">
                <a16:creationId xmlns:a16="http://schemas.microsoft.com/office/drawing/2014/main" id="{EE4B5DD0-DFC7-A159-6C27-B31C9E86F8CF}"/>
              </a:ext>
            </a:extLst>
          </p:cNvPr>
          <p:cNvSpPr>
            <a:spLocks noGrp="1"/>
          </p:cNvSpPr>
          <p:nvPr>
            <p:ph type="title"/>
          </p:nvPr>
        </p:nvSpPr>
        <p:spPr>
          <a:xfrm>
            <a:off x="414481" y="0"/>
            <a:ext cx="10515600" cy="1325563"/>
          </a:xfrm>
        </p:spPr>
        <p:txBody>
          <a:bodyPr>
            <a:normAutofit/>
          </a:bodyPr>
          <a:lstStyle/>
          <a:p>
            <a:r>
              <a:rPr lang="en-US" sz="2800" b="1" dirty="0">
                <a:solidFill>
                  <a:srgbClr val="E62B7B"/>
                </a:solidFill>
              </a:rPr>
              <a:t>Bristol Good Food 2030: Key Performance Indicators </a:t>
            </a:r>
            <a:endParaRPr lang="en-GB" sz="2800" b="1" dirty="0">
              <a:solidFill>
                <a:srgbClr val="E62B7B"/>
              </a:solidFill>
            </a:endParaRPr>
          </a:p>
        </p:txBody>
      </p:sp>
    </p:spTree>
    <p:extLst>
      <p:ext uri="{BB962C8B-B14F-4D97-AF65-F5344CB8AC3E}">
        <p14:creationId xmlns:p14="http://schemas.microsoft.com/office/powerpoint/2010/main" val="9323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89E632-2296-522B-0CAC-73BA5451A278}"/>
              </a:ext>
            </a:extLst>
          </p:cNvPr>
          <p:cNvPicPr>
            <a:picLocks noChangeAspect="1"/>
          </p:cNvPicPr>
          <p:nvPr/>
        </p:nvPicPr>
        <p:blipFill>
          <a:blip r:embed="rId2"/>
          <a:stretch>
            <a:fillRect/>
          </a:stretch>
        </p:blipFill>
        <p:spPr>
          <a:xfrm>
            <a:off x="518543" y="1422007"/>
            <a:ext cx="7162284" cy="2940443"/>
          </a:xfrm>
          <a:prstGeom prst="rect">
            <a:avLst/>
          </a:prstGeom>
        </p:spPr>
      </p:pic>
      <p:pic>
        <p:nvPicPr>
          <p:cNvPr id="7" name="Picture 6">
            <a:extLst>
              <a:ext uri="{FF2B5EF4-FFF2-40B4-BE49-F238E27FC236}">
                <a16:creationId xmlns:a16="http://schemas.microsoft.com/office/drawing/2014/main" id="{057DBBB3-EA08-A9D2-8F0A-551F4377639D}"/>
              </a:ext>
            </a:extLst>
          </p:cNvPr>
          <p:cNvPicPr>
            <a:picLocks noChangeAspect="1"/>
          </p:cNvPicPr>
          <p:nvPr/>
        </p:nvPicPr>
        <p:blipFill>
          <a:blip r:embed="rId3"/>
          <a:stretch>
            <a:fillRect/>
          </a:stretch>
        </p:blipFill>
        <p:spPr>
          <a:xfrm>
            <a:off x="4849574" y="2159000"/>
            <a:ext cx="6449905" cy="4406900"/>
          </a:xfrm>
          <a:prstGeom prst="rect">
            <a:avLst/>
          </a:prstGeom>
        </p:spPr>
      </p:pic>
      <p:sp>
        <p:nvSpPr>
          <p:cNvPr id="8" name="Title 1">
            <a:extLst>
              <a:ext uri="{FF2B5EF4-FFF2-40B4-BE49-F238E27FC236}">
                <a16:creationId xmlns:a16="http://schemas.microsoft.com/office/drawing/2014/main" id="{AE724D77-2731-4B0E-BA94-6E60B723E066}"/>
              </a:ext>
            </a:extLst>
          </p:cNvPr>
          <p:cNvSpPr>
            <a:spLocks noGrp="1"/>
          </p:cNvSpPr>
          <p:nvPr>
            <p:ph type="title"/>
          </p:nvPr>
        </p:nvSpPr>
        <p:spPr>
          <a:xfrm>
            <a:off x="513924" y="0"/>
            <a:ext cx="10515600" cy="1325563"/>
          </a:xfrm>
        </p:spPr>
        <p:txBody>
          <a:bodyPr>
            <a:normAutofit/>
          </a:bodyPr>
          <a:lstStyle/>
          <a:p>
            <a:r>
              <a:rPr lang="en-US" sz="2800" b="1" dirty="0">
                <a:solidFill>
                  <a:srgbClr val="E62B7B"/>
                </a:solidFill>
              </a:rPr>
              <a:t>Sustainable Food Places – Levers for Change Indicators</a:t>
            </a:r>
            <a:endParaRPr lang="en-GB" sz="2800" b="1" dirty="0">
              <a:solidFill>
                <a:srgbClr val="E62B7B"/>
              </a:solidFill>
            </a:endParaRPr>
          </a:p>
        </p:txBody>
      </p:sp>
    </p:spTree>
    <p:extLst>
      <p:ext uri="{BB962C8B-B14F-4D97-AF65-F5344CB8AC3E}">
        <p14:creationId xmlns:p14="http://schemas.microsoft.com/office/powerpoint/2010/main" val="280629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F2A7-C644-5090-5329-848DD92CB769}"/>
              </a:ext>
            </a:extLst>
          </p:cNvPr>
          <p:cNvSpPr>
            <a:spLocks noGrp="1"/>
          </p:cNvSpPr>
          <p:nvPr>
            <p:ph type="title"/>
          </p:nvPr>
        </p:nvSpPr>
        <p:spPr>
          <a:xfrm>
            <a:off x="838200" y="88034"/>
            <a:ext cx="10515600" cy="1325563"/>
          </a:xfrm>
        </p:spPr>
        <p:txBody>
          <a:bodyPr>
            <a:normAutofit/>
          </a:bodyPr>
          <a:lstStyle/>
          <a:p>
            <a:r>
              <a:rPr lang="en-US" sz="3200" b="1" dirty="0">
                <a:solidFill>
                  <a:srgbClr val="E62B7B"/>
                </a:solidFill>
              </a:rPr>
              <a:t>Who collects the data? </a:t>
            </a:r>
            <a:endParaRPr lang="en-GB" sz="3200" b="1" dirty="0">
              <a:solidFill>
                <a:srgbClr val="E62B7B"/>
              </a:solidFill>
            </a:endParaRPr>
          </a:p>
        </p:txBody>
      </p:sp>
      <p:sp>
        <p:nvSpPr>
          <p:cNvPr id="3" name="Content Placeholder 2">
            <a:extLst>
              <a:ext uri="{FF2B5EF4-FFF2-40B4-BE49-F238E27FC236}">
                <a16:creationId xmlns:a16="http://schemas.microsoft.com/office/drawing/2014/main" id="{7012BB31-3B55-86E7-ADF5-10DD13B4B5D3}"/>
              </a:ext>
            </a:extLst>
          </p:cNvPr>
          <p:cNvSpPr>
            <a:spLocks noGrp="1"/>
          </p:cNvSpPr>
          <p:nvPr>
            <p:ph idx="1"/>
          </p:nvPr>
        </p:nvSpPr>
        <p:spPr>
          <a:xfrm>
            <a:off x="838200" y="1413597"/>
            <a:ext cx="10515600" cy="3448339"/>
          </a:xfrm>
        </p:spPr>
        <p:txBody>
          <a:bodyPr>
            <a:normAutofit lnSpcReduction="10000"/>
          </a:bodyPr>
          <a:lstStyle/>
          <a:p>
            <a:pPr marL="0" indent="0">
              <a:buNone/>
            </a:pPr>
            <a:r>
              <a:rPr lang="en-US" sz="1800" dirty="0"/>
              <a:t>You may not have the capacity or capability to collect all this information. But your partners might!</a:t>
            </a:r>
          </a:p>
          <a:p>
            <a:pPr marL="0" indent="0">
              <a:buNone/>
            </a:pPr>
            <a:endParaRPr lang="en-US" sz="1800" dirty="0"/>
          </a:p>
          <a:p>
            <a:pPr marL="0" indent="0">
              <a:buNone/>
            </a:pPr>
            <a:r>
              <a:rPr lang="en-US" sz="1800" dirty="0"/>
              <a:t>Examples of data sources: </a:t>
            </a:r>
          </a:p>
          <a:p>
            <a:pPr marL="342900" lvl="0" indent="-342900">
              <a:lnSpc>
                <a:spcPct val="107000"/>
              </a:lnSpc>
              <a:buFont typeface="Symbol" panose="05050102010706020507" pitchFamily="18"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Local Authority Health Profiles – Public Health England’s Local Authority Health Profile</a:t>
            </a:r>
          </a:p>
          <a:p>
            <a:pPr marL="342900" lvl="0" indent="-342900">
              <a:lnSpc>
                <a:spcPct val="107000"/>
              </a:lnSpc>
              <a:buFont typeface="Symbol" panose="05050102010706020507" pitchFamily="18"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Data on free school meals eligibility, uptake and nutritional standards compliance– Department of Education </a:t>
            </a:r>
          </a:p>
          <a:p>
            <a:pPr marL="342900" lvl="0" indent="-342900">
              <a:lnSpc>
                <a:spcPct val="107000"/>
              </a:lnSpc>
              <a:buFont typeface="Symbol" panose="05050102010706020507" pitchFamily="18"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Local authority environmental health reports – local authority websites</a:t>
            </a:r>
          </a:p>
          <a:p>
            <a:pPr marL="342900" lvl="0" indent="-342900">
              <a:lnSpc>
                <a:spcPct val="107000"/>
              </a:lnSpc>
              <a:buFont typeface="Symbol" panose="05050102010706020507" pitchFamily="18"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Food bank usage statistics – local community food providers</a:t>
            </a:r>
          </a:p>
          <a:p>
            <a:pPr marL="342900" lvl="0" indent="-342900">
              <a:lnSpc>
                <a:spcPct val="107000"/>
              </a:lnSpc>
              <a:buFont typeface="Symbol" panose="05050102010706020507" pitchFamily="18"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Local authority open data portals – local council websites </a:t>
            </a:r>
          </a:p>
          <a:p>
            <a:pPr marL="342900" lvl="0" indent="-342900">
              <a:lnSpc>
                <a:spcPct val="107000"/>
              </a:lnSpc>
              <a:spcAft>
                <a:spcPts val="800"/>
              </a:spcAft>
              <a:buFont typeface="Symbol" panose="05050102010706020507" pitchFamily="18"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National Open Data Platforms – Government Data Portals (e.g., data.gov.uk) </a:t>
            </a:r>
          </a:p>
          <a:p>
            <a:pPr marL="0" indent="0">
              <a:buNone/>
            </a:pPr>
            <a:endParaRPr lang="en-GB" dirty="0"/>
          </a:p>
        </p:txBody>
      </p:sp>
      <p:sp>
        <p:nvSpPr>
          <p:cNvPr id="5" name="TextBox 4">
            <a:extLst>
              <a:ext uri="{FF2B5EF4-FFF2-40B4-BE49-F238E27FC236}">
                <a16:creationId xmlns:a16="http://schemas.microsoft.com/office/drawing/2014/main" id="{6379F2E7-90E5-85D4-BCAE-5D698E3832E3}"/>
              </a:ext>
            </a:extLst>
          </p:cNvPr>
          <p:cNvSpPr txBox="1"/>
          <p:nvPr/>
        </p:nvSpPr>
        <p:spPr>
          <a:xfrm>
            <a:off x="1773382" y="5273964"/>
            <a:ext cx="8645236" cy="674928"/>
          </a:xfrm>
          <a:prstGeom prst="rect">
            <a:avLst/>
          </a:prstGeom>
          <a:noFill/>
        </p:spPr>
        <p:txBody>
          <a:bodyPr wrap="square">
            <a:spAutoFit/>
          </a:bodyPr>
          <a:lstStyle/>
          <a:p>
            <a:pPr marL="457200">
              <a:lnSpc>
                <a:spcPct val="107000"/>
              </a:lnSpc>
              <a:spcAft>
                <a:spcPts val="800"/>
              </a:spcAft>
            </a:pPr>
            <a:r>
              <a:rPr lang="en-GB" sz="1800" b="1" kern="100" dirty="0">
                <a:solidFill>
                  <a:srgbClr val="FF3399"/>
                </a:solidFill>
                <a:effectLst/>
                <a:latin typeface="Aptos" panose="020B0004020202020204" pitchFamily="34" charset="0"/>
                <a:ea typeface="Aptos" panose="020B0004020202020204" pitchFamily="34" charset="0"/>
                <a:cs typeface="Times New Roman" panose="02020603050405020304" pitchFamily="18" charset="0"/>
              </a:rPr>
              <a:t>Food partnerships can play a key coordinating role when it comes to collecting and consolidating data from partner organisations.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923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C8469-A38C-A049-EF3A-D41ECBA6EF89}"/>
              </a:ext>
            </a:extLst>
          </p:cNvPr>
          <p:cNvSpPr>
            <a:spLocks noGrp="1"/>
          </p:cNvSpPr>
          <p:nvPr>
            <p:ph idx="1"/>
          </p:nvPr>
        </p:nvSpPr>
        <p:spPr>
          <a:xfrm>
            <a:off x="1121889" y="1790555"/>
            <a:ext cx="9525000" cy="4351338"/>
          </a:xfrm>
        </p:spPr>
        <p:txBody>
          <a:bodyPr>
            <a:normAutofit fontScale="92500" lnSpcReduction="10000"/>
          </a:bodyPr>
          <a:lstStyle/>
          <a:p>
            <a:pPr marL="0" indent="0">
              <a:buNone/>
            </a:pPr>
            <a:r>
              <a:rPr lang="en-US" sz="2400" dirty="0">
                <a:solidFill>
                  <a:srgbClr val="E62B7B"/>
                </a:solidFill>
              </a:rPr>
              <a:t>Incentivize</a:t>
            </a:r>
            <a:r>
              <a:rPr lang="en-US" sz="2400" dirty="0"/>
              <a:t> – communicate to your partners the value of submitting data to you. Make a case for how the data you collect will help amplify and support their work</a:t>
            </a:r>
          </a:p>
          <a:p>
            <a:pPr marL="0" indent="0">
              <a:buNone/>
            </a:pPr>
            <a:r>
              <a:rPr lang="en-US" sz="2400" dirty="0">
                <a:solidFill>
                  <a:srgbClr val="E62B7B"/>
                </a:solidFill>
              </a:rPr>
              <a:t>Simplify</a:t>
            </a:r>
            <a:r>
              <a:rPr lang="en-US" sz="2400" dirty="0"/>
              <a:t> – make data submission as quick and streamlined as possible. Create easy to use, non-time intensive systems for collecting and storing data. </a:t>
            </a:r>
          </a:p>
          <a:p>
            <a:pPr marL="0" indent="0">
              <a:buNone/>
            </a:pPr>
            <a:r>
              <a:rPr lang="en-US" sz="2400" dirty="0">
                <a:solidFill>
                  <a:srgbClr val="E62B7B"/>
                </a:solidFill>
              </a:rPr>
              <a:t>Necessitate</a:t>
            </a:r>
            <a:r>
              <a:rPr lang="en-US" sz="2400" dirty="0"/>
              <a:t> – add clear and accountable data expectations into partnership agreements. </a:t>
            </a:r>
          </a:p>
          <a:p>
            <a:pPr marL="0" indent="0">
              <a:buNone/>
            </a:pPr>
            <a:r>
              <a:rPr lang="en-US" sz="2400" dirty="0">
                <a:solidFill>
                  <a:srgbClr val="E62B7B"/>
                </a:solidFill>
              </a:rPr>
              <a:t>Diversify</a:t>
            </a:r>
            <a:r>
              <a:rPr lang="en-US" sz="2400" dirty="0"/>
              <a:t> - be open to diverse approaches to data collection including both quantitative and creative, qualitative methods.</a:t>
            </a:r>
          </a:p>
          <a:p>
            <a:pPr marL="0" indent="0">
              <a:buNone/>
            </a:pPr>
            <a:r>
              <a:rPr lang="en-US" sz="2400" dirty="0">
                <a:solidFill>
                  <a:srgbClr val="E62B7B"/>
                </a:solidFill>
              </a:rPr>
              <a:t>Standardize</a:t>
            </a:r>
            <a:r>
              <a:rPr lang="en-US" sz="2400" dirty="0"/>
              <a:t> – where quantitative data is concerned, it is good to agree standardized metrics across partners so that they can be easily compared and combined. </a:t>
            </a:r>
            <a:endParaRPr lang="en-GB" sz="2400" dirty="0"/>
          </a:p>
        </p:txBody>
      </p:sp>
      <p:sp>
        <p:nvSpPr>
          <p:cNvPr id="5" name="Title 1">
            <a:extLst>
              <a:ext uri="{FF2B5EF4-FFF2-40B4-BE49-F238E27FC236}">
                <a16:creationId xmlns:a16="http://schemas.microsoft.com/office/drawing/2014/main" id="{24768706-260C-50CE-A916-3576EB569FD4}"/>
              </a:ext>
            </a:extLst>
          </p:cNvPr>
          <p:cNvSpPr>
            <a:spLocks noGrp="1"/>
          </p:cNvSpPr>
          <p:nvPr>
            <p:ph type="title"/>
          </p:nvPr>
        </p:nvSpPr>
        <p:spPr>
          <a:xfrm>
            <a:off x="838200" y="365125"/>
            <a:ext cx="10515600" cy="1325563"/>
          </a:xfrm>
        </p:spPr>
        <p:txBody>
          <a:bodyPr/>
          <a:lstStyle/>
          <a:p>
            <a:r>
              <a:rPr lang="en-US" dirty="0">
                <a:solidFill>
                  <a:srgbClr val="E62B7B"/>
                </a:solidFill>
              </a:rPr>
              <a:t>Gathering data from partners</a:t>
            </a:r>
            <a:endParaRPr lang="en-GB" dirty="0">
              <a:solidFill>
                <a:srgbClr val="E62B7B"/>
              </a:solidFill>
            </a:endParaRPr>
          </a:p>
        </p:txBody>
      </p:sp>
    </p:spTree>
    <p:extLst>
      <p:ext uri="{BB962C8B-B14F-4D97-AF65-F5344CB8AC3E}">
        <p14:creationId xmlns:p14="http://schemas.microsoft.com/office/powerpoint/2010/main" val="258840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B75E-7A53-3912-3C1F-55CA0F0C9456}"/>
              </a:ext>
            </a:extLst>
          </p:cNvPr>
          <p:cNvSpPr>
            <a:spLocks noGrp="1"/>
          </p:cNvSpPr>
          <p:nvPr>
            <p:ph type="title"/>
          </p:nvPr>
        </p:nvSpPr>
        <p:spPr/>
        <p:txBody>
          <a:bodyPr/>
          <a:lstStyle/>
          <a:p>
            <a:r>
              <a:rPr lang="en-US" dirty="0">
                <a:solidFill>
                  <a:srgbClr val="E62B7B"/>
                </a:solidFill>
              </a:rPr>
              <a:t>Addressing the twin attribution problem </a:t>
            </a:r>
            <a:endParaRPr lang="en-GB" dirty="0">
              <a:solidFill>
                <a:srgbClr val="E62B7B"/>
              </a:solidFill>
            </a:endParaRPr>
          </a:p>
        </p:txBody>
      </p:sp>
      <p:sp>
        <p:nvSpPr>
          <p:cNvPr id="3" name="Content Placeholder 2">
            <a:extLst>
              <a:ext uri="{FF2B5EF4-FFF2-40B4-BE49-F238E27FC236}">
                <a16:creationId xmlns:a16="http://schemas.microsoft.com/office/drawing/2014/main" id="{71EE4B1E-496D-1A94-5365-EB2B4C18CF40}"/>
              </a:ext>
            </a:extLst>
          </p:cNvPr>
          <p:cNvSpPr>
            <a:spLocks noGrp="1"/>
          </p:cNvSpPr>
          <p:nvPr>
            <p:ph idx="1"/>
          </p:nvPr>
        </p:nvSpPr>
        <p:spPr>
          <a:xfrm>
            <a:off x="838200" y="1728067"/>
            <a:ext cx="10515600" cy="4351338"/>
          </a:xfrm>
        </p:spPr>
        <p:txBody>
          <a:bodyPr>
            <a:normAutofit lnSpcReduction="10000"/>
          </a:bodyPr>
          <a:lstStyle/>
          <a:p>
            <a:r>
              <a:rPr lang="en-US" dirty="0"/>
              <a:t>Working in partnership – </a:t>
            </a:r>
          </a:p>
          <a:p>
            <a:pPr lvl="1"/>
            <a:r>
              <a:rPr lang="en-US" dirty="0"/>
              <a:t>Being clear about how food partnership add value (backbone function)</a:t>
            </a:r>
          </a:p>
          <a:p>
            <a:pPr lvl="1"/>
            <a:r>
              <a:rPr lang="en-US" dirty="0"/>
              <a:t>Tracking and logging your activity </a:t>
            </a:r>
          </a:p>
          <a:p>
            <a:pPr lvl="1"/>
            <a:r>
              <a:rPr lang="en-US" dirty="0"/>
              <a:t>Using that information to evidence the role that you have played in partner impact</a:t>
            </a:r>
          </a:p>
          <a:p>
            <a:pPr lvl="1"/>
            <a:endParaRPr lang="en-US" dirty="0"/>
          </a:p>
          <a:p>
            <a:r>
              <a:rPr lang="en-US" dirty="0"/>
              <a:t>Evidencing systems change – </a:t>
            </a:r>
          </a:p>
          <a:p>
            <a:pPr lvl="1"/>
            <a:r>
              <a:rPr lang="en-US" dirty="0"/>
              <a:t>Identifying (realistically) measurable outcomes and proxy indicators (levers for change). </a:t>
            </a:r>
          </a:p>
          <a:p>
            <a:pPr lvl="1"/>
            <a:r>
              <a:rPr lang="en-US" dirty="0"/>
              <a:t>Working with partners to measure and collect changes to system outcome </a:t>
            </a:r>
          </a:p>
          <a:p>
            <a:pPr lvl="1"/>
            <a:r>
              <a:rPr lang="en-US" dirty="0"/>
              <a:t>Playing a centralized coordination/consolidation role for data</a:t>
            </a:r>
          </a:p>
          <a:p>
            <a:pPr lvl="1"/>
            <a:endParaRPr lang="en-US" dirty="0"/>
          </a:p>
          <a:p>
            <a:pPr lvl="1"/>
            <a:endParaRPr lang="en-GB" dirty="0"/>
          </a:p>
        </p:txBody>
      </p:sp>
    </p:spTree>
    <p:extLst>
      <p:ext uri="{BB962C8B-B14F-4D97-AF65-F5344CB8AC3E}">
        <p14:creationId xmlns:p14="http://schemas.microsoft.com/office/powerpoint/2010/main" val="2258010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83B3-521E-A944-B986-6A33AADBD3FD}"/>
              </a:ext>
            </a:extLst>
          </p:cNvPr>
          <p:cNvSpPr>
            <a:spLocks noGrp="1"/>
          </p:cNvSpPr>
          <p:nvPr>
            <p:ph type="title"/>
          </p:nvPr>
        </p:nvSpPr>
        <p:spPr>
          <a:xfrm>
            <a:off x="4772936" y="2885509"/>
            <a:ext cx="2935964" cy="1325563"/>
          </a:xfrm>
        </p:spPr>
        <p:txBody>
          <a:bodyPr>
            <a:normAutofit/>
          </a:bodyPr>
          <a:lstStyle/>
          <a:p>
            <a:r>
              <a:rPr lang="en-US" dirty="0">
                <a:solidFill>
                  <a:srgbClr val="E62B7B"/>
                </a:solidFill>
              </a:rPr>
              <a:t>Thanks! Any questions?</a:t>
            </a:r>
            <a:endParaRPr lang="en-GB" dirty="0">
              <a:solidFill>
                <a:srgbClr val="E62B7B"/>
              </a:solidFill>
            </a:endParaRPr>
          </a:p>
        </p:txBody>
      </p:sp>
      <p:pic>
        <p:nvPicPr>
          <p:cNvPr id="3" name="Picture 2" descr="A green and pink text on a black background&#10;&#10;Description automatically generated">
            <a:extLst>
              <a:ext uri="{FF2B5EF4-FFF2-40B4-BE49-F238E27FC236}">
                <a16:creationId xmlns:a16="http://schemas.microsoft.com/office/drawing/2014/main" id="{E81602B7-90B4-F34D-A144-ED8E6BFF9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064" y="311088"/>
            <a:ext cx="1078354" cy="898628"/>
          </a:xfrm>
          <a:prstGeom prst="rect">
            <a:avLst/>
          </a:prstGeom>
        </p:spPr>
      </p:pic>
      <p:pic>
        <p:nvPicPr>
          <p:cNvPr id="4" name="Picture 3" descr="A pink circle with white text&#10;&#10;Description automatically generated">
            <a:extLst>
              <a:ext uri="{FF2B5EF4-FFF2-40B4-BE49-F238E27FC236}">
                <a16:creationId xmlns:a16="http://schemas.microsoft.com/office/drawing/2014/main" id="{B58E6DBC-FEBA-E256-3F7E-5534E5E8E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5" y="186935"/>
            <a:ext cx="1146934" cy="1146934"/>
          </a:xfrm>
          <a:prstGeom prst="rect">
            <a:avLst/>
          </a:prstGeom>
        </p:spPr>
      </p:pic>
    </p:spTree>
    <p:extLst>
      <p:ext uri="{BB962C8B-B14F-4D97-AF65-F5344CB8AC3E}">
        <p14:creationId xmlns:p14="http://schemas.microsoft.com/office/powerpoint/2010/main" val="2117107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2082-2D41-6318-3DEA-11ADCF2B60C9}"/>
              </a:ext>
            </a:extLst>
          </p:cNvPr>
          <p:cNvSpPr>
            <a:spLocks noGrp="1"/>
          </p:cNvSpPr>
          <p:nvPr>
            <p:ph type="title"/>
          </p:nvPr>
        </p:nvSpPr>
        <p:spPr/>
        <p:txBody>
          <a:bodyPr/>
          <a:lstStyle/>
          <a:p>
            <a:r>
              <a:rPr lang="en-US" dirty="0">
                <a:solidFill>
                  <a:srgbClr val="E62B7B"/>
                </a:solidFill>
              </a:rPr>
              <a:t>Further Reading </a:t>
            </a:r>
            <a:endParaRPr lang="en-GB" dirty="0">
              <a:solidFill>
                <a:srgbClr val="E62B7B"/>
              </a:solidFill>
            </a:endParaRPr>
          </a:p>
        </p:txBody>
      </p:sp>
      <p:sp>
        <p:nvSpPr>
          <p:cNvPr id="3" name="Content Placeholder 2">
            <a:extLst>
              <a:ext uri="{FF2B5EF4-FFF2-40B4-BE49-F238E27FC236}">
                <a16:creationId xmlns:a16="http://schemas.microsoft.com/office/drawing/2014/main" id="{4E580081-A052-8DEA-DA88-A459F67EE2EC}"/>
              </a:ext>
            </a:extLst>
          </p:cNvPr>
          <p:cNvSpPr>
            <a:spLocks noGrp="1"/>
          </p:cNvSpPr>
          <p:nvPr>
            <p:ph idx="1"/>
          </p:nvPr>
        </p:nvSpPr>
        <p:spPr>
          <a:xfrm>
            <a:off x="838200" y="1690688"/>
            <a:ext cx="10515600" cy="4351338"/>
          </a:xfrm>
        </p:spPr>
        <p:txBody>
          <a:bodyPr>
            <a:normAutofit lnSpcReduction="10000"/>
          </a:bodyPr>
          <a:lstStyle/>
          <a:p>
            <a:r>
              <a:rPr lang="en-GB" sz="1800" dirty="0">
                <a:hlinkClick r:id="rId3"/>
              </a:rPr>
              <a:t>https://www.betterevaluation.org/getting-started/what-evaluation</a:t>
            </a:r>
            <a:endParaRPr lang="en-GB" sz="1800" dirty="0"/>
          </a:p>
          <a:p>
            <a:r>
              <a:rPr lang="en-GB" sz="1800" dirty="0">
                <a:hlinkClick r:id="rId4"/>
              </a:rPr>
              <a:t>https://www.betterevaluation.org/getting-started/choose-methods-processes</a:t>
            </a:r>
            <a:r>
              <a:rPr lang="en-GB" sz="1800" dirty="0"/>
              <a:t> </a:t>
            </a:r>
          </a:p>
          <a:p>
            <a:r>
              <a:rPr lang="en-GB" sz="1800" dirty="0">
                <a:hlinkClick r:id="rId5"/>
              </a:rPr>
              <a:t>https://www.betterevaluation.org/frameworks-guides/rainbow-framework</a:t>
            </a:r>
            <a:endParaRPr lang="en-GB" sz="1800" dirty="0"/>
          </a:p>
          <a:p>
            <a:r>
              <a:rPr lang="en-GB" sz="1800" dirty="0">
                <a:hlinkClick r:id="rId6"/>
              </a:rPr>
              <a:t>https://www.ncvo.org.uk/help-and-guidance/strategy-and-impact/impact-evaluation/about-impact-and-evaluation/why-focus-on-impact-and-evaluation/?gad_source=1&amp;gclid=CjwKCAjw5v2wBhBrEiwAXDDoJZz7D4caaih2vXzuCaAltn6LD8bvQI7lvABi8j-exby0r0MtbjQZ1xoC9eQQAvD_BwE </a:t>
            </a:r>
            <a:endParaRPr lang="en-GB" sz="1800" dirty="0"/>
          </a:p>
          <a:p>
            <a:r>
              <a:rPr lang="en-GB" sz="1800" dirty="0">
                <a:hlinkClick r:id="rId6"/>
              </a:rPr>
              <a:t>https://www.ncvo.org.uk/help-and-guidance/strategy-and-impact/impact-evaluation/about-impact-and-evaluation/why-focus-on-impact-and-evaluation/?gad_source=1&amp;gclid=CjwKCAjw5v2wBhBrEiwAXDDoJZz7D4caaih2vXzuCaAltn6LD8bvQI7lvABi8j-exby0r0MtbjQZ1xoC9eQQAvD_BwE  </a:t>
            </a:r>
            <a:endParaRPr lang="en-GB" sz="1800" dirty="0"/>
          </a:p>
          <a:p>
            <a:r>
              <a:rPr lang="en-GB" sz="1800" dirty="0">
                <a:hlinkClick r:id="rId7"/>
              </a:rPr>
              <a:t>https://policy-practice.oxfam.org/resources/a-quick-guide-to-monitoring-evaluation-accountability-and-learning-in-fragile-c-297134/</a:t>
            </a:r>
            <a:endParaRPr lang="en-GB" sz="1800" dirty="0"/>
          </a:p>
          <a:p>
            <a:r>
              <a:rPr lang="en-GB" sz="1800" dirty="0">
                <a:hlinkClick r:id="rId8"/>
              </a:rPr>
              <a:t>https://collectiveimpactforum.org/resource/backbone-starter-guide-a-summary-of-major-resources-about-the-backbone/</a:t>
            </a:r>
            <a:endParaRPr lang="en-GB" sz="1800" dirty="0"/>
          </a:p>
        </p:txBody>
      </p:sp>
    </p:spTree>
    <p:extLst>
      <p:ext uri="{BB962C8B-B14F-4D97-AF65-F5344CB8AC3E}">
        <p14:creationId xmlns:p14="http://schemas.microsoft.com/office/powerpoint/2010/main" val="284619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53F4-6986-375B-1689-DF870CA1A67E}"/>
              </a:ext>
            </a:extLst>
          </p:cNvPr>
          <p:cNvSpPr>
            <a:spLocks noGrp="1"/>
          </p:cNvSpPr>
          <p:nvPr>
            <p:ph type="title"/>
          </p:nvPr>
        </p:nvSpPr>
        <p:spPr/>
        <p:txBody>
          <a:bodyPr/>
          <a:lstStyle/>
          <a:p>
            <a:r>
              <a:rPr lang="en-US" dirty="0">
                <a:solidFill>
                  <a:srgbClr val="E62B7B"/>
                </a:solidFill>
              </a:rPr>
              <a:t>What is MEL?</a:t>
            </a:r>
            <a:endParaRPr lang="en-GB" dirty="0">
              <a:solidFill>
                <a:srgbClr val="E62B7B"/>
              </a:solidFill>
            </a:endParaRPr>
          </a:p>
        </p:txBody>
      </p:sp>
      <p:sp>
        <p:nvSpPr>
          <p:cNvPr id="3" name="Content Placeholder 2">
            <a:extLst>
              <a:ext uri="{FF2B5EF4-FFF2-40B4-BE49-F238E27FC236}">
                <a16:creationId xmlns:a16="http://schemas.microsoft.com/office/drawing/2014/main" id="{5BECCD43-82F4-6FDA-97A5-DC17EF846A85}"/>
              </a:ext>
            </a:extLst>
          </p:cNvPr>
          <p:cNvSpPr>
            <a:spLocks noGrp="1"/>
          </p:cNvSpPr>
          <p:nvPr>
            <p:ph idx="1"/>
          </p:nvPr>
        </p:nvSpPr>
        <p:spPr>
          <a:xfrm>
            <a:off x="838200" y="2523640"/>
            <a:ext cx="10515600" cy="2868103"/>
          </a:xfrm>
        </p:spPr>
        <p:txBody>
          <a:bodyPr>
            <a:normAutofit/>
          </a:bodyPr>
          <a:lstStyle/>
          <a:p>
            <a:pPr marL="0" indent="0">
              <a:buNone/>
            </a:pPr>
            <a:r>
              <a:rPr lang="en-US" sz="2400" b="1" dirty="0">
                <a:solidFill>
                  <a:srgbClr val="E62B7B"/>
                </a:solidFill>
              </a:rPr>
              <a:t>Monitoring</a:t>
            </a:r>
            <a:r>
              <a:rPr lang="en-US" sz="2400" dirty="0"/>
              <a:t>: ongoing, real-time monitoring of project resources, activities and results and review of performance indicators and metrics. </a:t>
            </a:r>
          </a:p>
          <a:p>
            <a:pPr marL="0" indent="0">
              <a:buNone/>
            </a:pPr>
            <a:r>
              <a:rPr lang="en-US" sz="2400" b="1" dirty="0">
                <a:solidFill>
                  <a:srgbClr val="E62B7B"/>
                </a:solidFill>
              </a:rPr>
              <a:t>Evaluation</a:t>
            </a:r>
            <a:r>
              <a:rPr lang="en-US" sz="2400" dirty="0"/>
              <a:t>: any systematic approach to judge merit, worth or significance of an activity, by combining evidence and values. </a:t>
            </a:r>
          </a:p>
          <a:p>
            <a:pPr marL="0" indent="0">
              <a:buNone/>
            </a:pPr>
            <a:r>
              <a:rPr lang="en-US" sz="2400" b="1" dirty="0">
                <a:solidFill>
                  <a:srgbClr val="E62B7B"/>
                </a:solidFill>
              </a:rPr>
              <a:t>Learning</a:t>
            </a:r>
            <a:r>
              <a:rPr lang="en-US" sz="2400" dirty="0"/>
              <a:t>: using the results of monitoring and evaluation processes to adapt and develop our approach. </a:t>
            </a:r>
          </a:p>
          <a:p>
            <a:pPr marL="0" indent="0">
              <a:buNone/>
            </a:pPr>
            <a:endParaRPr lang="en-GB" sz="2400" dirty="0"/>
          </a:p>
        </p:txBody>
      </p:sp>
      <p:sp>
        <p:nvSpPr>
          <p:cNvPr id="4" name="Content Placeholder 2">
            <a:extLst>
              <a:ext uri="{FF2B5EF4-FFF2-40B4-BE49-F238E27FC236}">
                <a16:creationId xmlns:a16="http://schemas.microsoft.com/office/drawing/2014/main" id="{210003F3-F33C-E14D-B96C-FD04870E8752}"/>
              </a:ext>
            </a:extLst>
          </p:cNvPr>
          <p:cNvSpPr txBox="1">
            <a:spLocks/>
          </p:cNvSpPr>
          <p:nvPr/>
        </p:nvSpPr>
        <p:spPr>
          <a:xfrm>
            <a:off x="838200" y="1713792"/>
            <a:ext cx="10515600" cy="5358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 comprehensive approach to data collection, analysis and reporting</a:t>
            </a:r>
            <a:endParaRPr lang="en-GB" dirty="0"/>
          </a:p>
        </p:txBody>
      </p:sp>
      <p:sp>
        <p:nvSpPr>
          <p:cNvPr id="5" name="TextBox 4">
            <a:extLst>
              <a:ext uri="{FF2B5EF4-FFF2-40B4-BE49-F238E27FC236}">
                <a16:creationId xmlns:a16="http://schemas.microsoft.com/office/drawing/2014/main" id="{9477FE62-A40D-4EF1-0AD8-41D4B44EE92A}"/>
              </a:ext>
            </a:extLst>
          </p:cNvPr>
          <p:cNvSpPr txBox="1"/>
          <p:nvPr/>
        </p:nvSpPr>
        <p:spPr>
          <a:xfrm>
            <a:off x="838200" y="5943770"/>
            <a:ext cx="10937289" cy="646331"/>
          </a:xfrm>
          <a:prstGeom prst="rect">
            <a:avLst/>
          </a:prstGeom>
          <a:noFill/>
        </p:spPr>
        <p:txBody>
          <a:bodyPr wrap="square" rtlCol="0">
            <a:spAutoFit/>
          </a:bodyPr>
          <a:lstStyle/>
          <a:p>
            <a:r>
              <a:rPr lang="en-GB" sz="1200" dirty="0">
                <a:hlinkClick r:id="rId3"/>
              </a:rPr>
              <a:t>https://www.betterevaluation.org/getting-started/what-evaluation</a:t>
            </a:r>
            <a:endParaRPr lang="en-GB" sz="1200" dirty="0"/>
          </a:p>
          <a:p>
            <a:r>
              <a:rPr lang="en-GB" sz="1200" dirty="0">
                <a:hlinkClick r:id="rId4"/>
              </a:rPr>
              <a:t>https://policy-practice.oxfam.org/resources/a-quick-guide-to-monitoring-evaluation-accountability-and-learning-in-fragile-c-297134/</a:t>
            </a:r>
            <a:endParaRPr lang="en-GB" sz="1200" dirty="0"/>
          </a:p>
          <a:p>
            <a:r>
              <a:rPr lang="en-GB" sz="1200" dirty="0">
                <a:hlinkClick r:id="rId5"/>
              </a:rPr>
              <a:t>https://www.betterevaluation.org/tools-resources/what-evaluation-aea-statement</a:t>
            </a:r>
            <a:r>
              <a:rPr lang="en-GB" sz="1200" dirty="0"/>
              <a:t> </a:t>
            </a:r>
          </a:p>
        </p:txBody>
      </p:sp>
    </p:spTree>
    <p:extLst>
      <p:ext uri="{BB962C8B-B14F-4D97-AF65-F5344CB8AC3E}">
        <p14:creationId xmlns:p14="http://schemas.microsoft.com/office/powerpoint/2010/main" val="363085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F3C6-4EB0-6893-7C26-F6E83EC342D8}"/>
              </a:ext>
            </a:extLst>
          </p:cNvPr>
          <p:cNvSpPr>
            <a:spLocks noGrp="1"/>
          </p:cNvSpPr>
          <p:nvPr>
            <p:ph type="title"/>
          </p:nvPr>
        </p:nvSpPr>
        <p:spPr/>
        <p:txBody>
          <a:bodyPr/>
          <a:lstStyle/>
          <a:p>
            <a:r>
              <a:rPr lang="en-US" dirty="0">
                <a:solidFill>
                  <a:srgbClr val="E62B7B"/>
                </a:solidFill>
              </a:rPr>
              <a:t>Different types of evaluation </a:t>
            </a:r>
            <a:endParaRPr lang="en-GB" dirty="0">
              <a:solidFill>
                <a:srgbClr val="E62B7B"/>
              </a:solidFill>
            </a:endParaRPr>
          </a:p>
        </p:txBody>
      </p:sp>
      <p:pic>
        <p:nvPicPr>
          <p:cNvPr id="5" name="Picture 4">
            <a:extLst>
              <a:ext uri="{FF2B5EF4-FFF2-40B4-BE49-F238E27FC236}">
                <a16:creationId xmlns:a16="http://schemas.microsoft.com/office/drawing/2014/main" id="{77584786-F377-AF46-F681-80A232E5F159}"/>
              </a:ext>
            </a:extLst>
          </p:cNvPr>
          <p:cNvPicPr>
            <a:picLocks noChangeAspect="1"/>
          </p:cNvPicPr>
          <p:nvPr/>
        </p:nvPicPr>
        <p:blipFill>
          <a:blip r:embed="rId2"/>
          <a:stretch>
            <a:fillRect/>
          </a:stretch>
        </p:blipFill>
        <p:spPr>
          <a:xfrm>
            <a:off x="703322" y="3250395"/>
            <a:ext cx="10926809" cy="2944135"/>
          </a:xfrm>
          <a:prstGeom prst="rect">
            <a:avLst/>
          </a:prstGeom>
        </p:spPr>
      </p:pic>
      <p:sp>
        <p:nvSpPr>
          <p:cNvPr id="4" name="TextBox 3">
            <a:extLst>
              <a:ext uri="{FF2B5EF4-FFF2-40B4-BE49-F238E27FC236}">
                <a16:creationId xmlns:a16="http://schemas.microsoft.com/office/drawing/2014/main" id="{69826353-9BA2-1D9C-22D0-73A1667E2BFD}"/>
              </a:ext>
            </a:extLst>
          </p:cNvPr>
          <p:cNvSpPr txBox="1"/>
          <p:nvPr/>
        </p:nvSpPr>
        <p:spPr>
          <a:xfrm>
            <a:off x="925497" y="1496069"/>
            <a:ext cx="9976282" cy="1754326"/>
          </a:xfrm>
          <a:prstGeom prst="rect">
            <a:avLst/>
          </a:prstGeom>
          <a:noFill/>
        </p:spPr>
        <p:txBody>
          <a:bodyPr wrap="square">
            <a:spAutoFit/>
          </a:bodyPr>
          <a:lstStyle/>
          <a:p>
            <a:pPr algn="l"/>
            <a:r>
              <a:rPr lang="en-US" b="0" i="0" dirty="0">
                <a:effectLst/>
              </a:rPr>
              <a:t>When we talk about evaluation, we include evaluations that are intended to be used for different purposes:</a:t>
            </a:r>
          </a:p>
          <a:p>
            <a:pPr algn="l"/>
            <a:endParaRPr lang="en-US" b="0" i="0" dirty="0">
              <a:effectLst/>
            </a:endParaRPr>
          </a:p>
          <a:p>
            <a:pPr algn="l"/>
            <a:r>
              <a:rPr lang="en-US" b="0" i="0" dirty="0">
                <a:solidFill>
                  <a:srgbClr val="E62B7B"/>
                </a:solidFill>
                <a:effectLst/>
              </a:rPr>
              <a:t>Formative</a:t>
            </a:r>
            <a:r>
              <a:rPr lang="en-US" dirty="0"/>
              <a:t>:</a:t>
            </a:r>
            <a:r>
              <a:rPr lang="en-US" b="0" i="0" dirty="0">
                <a:effectLst/>
              </a:rPr>
              <a:t> to make improvements</a:t>
            </a:r>
          </a:p>
          <a:p>
            <a:pPr algn="l"/>
            <a:endParaRPr lang="en-US" b="0" i="0" dirty="0">
              <a:effectLst/>
            </a:endParaRPr>
          </a:p>
          <a:p>
            <a:pPr algn="l"/>
            <a:r>
              <a:rPr lang="en-US" b="0" i="0" dirty="0">
                <a:solidFill>
                  <a:srgbClr val="E62B7B"/>
                </a:solidFill>
                <a:effectLst/>
              </a:rPr>
              <a:t>Summative</a:t>
            </a:r>
            <a:r>
              <a:rPr lang="en-US" dirty="0"/>
              <a:t>:</a:t>
            </a:r>
            <a:r>
              <a:rPr lang="en-US" b="0" i="0" dirty="0">
                <a:effectLst/>
              </a:rPr>
              <a:t> to inform decisions about whether to start, continue, expand or stop an intervention</a:t>
            </a:r>
            <a:r>
              <a:rPr lang="en-US" b="0" i="0" dirty="0">
                <a:solidFill>
                  <a:srgbClr val="6B7078"/>
                </a:solidFill>
                <a:effectLst/>
                <a:latin typeface="Barlow" panose="00000500000000000000" pitchFamily="2" charset="0"/>
              </a:rPr>
              <a:t>.</a:t>
            </a:r>
          </a:p>
        </p:txBody>
      </p:sp>
      <p:sp>
        <p:nvSpPr>
          <p:cNvPr id="6" name="TextBox 5">
            <a:extLst>
              <a:ext uri="{FF2B5EF4-FFF2-40B4-BE49-F238E27FC236}">
                <a16:creationId xmlns:a16="http://schemas.microsoft.com/office/drawing/2014/main" id="{4A72836F-8D17-8E9D-DAC0-79D8FB82FBBD}"/>
              </a:ext>
            </a:extLst>
          </p:cNvPr>
          <p:cNvSpPr txBox="1"/>
          <p:nvPr/>
        </p:nvSpPr>
        <p:spPr>
          <a:xfrm>
            <a:off x="703322" y="6354375"/>
            <a:ext cx="6097508" cy="276999"/>
          </a:xfrm>
          <a:prstGeom prst="rect">
            <a:avLst/>
          </a:prstGeom>
          <a:noFill/>
        </p:spPr>
        <p:txBody>
          <a:bodyPr wrap="square">
            <a:spAutoFit/>
          </a:bodyPr>
          <a:lstStyle/>
          <a:p>
            <a:r>
              <a:rPr lang="en-GB" sz="1200" dirty="0">
                <a:hlinkClick r:id="rId3"/>
              </a:rPr>
              <a:t>https://www.betterevaluation.org/getting-started/what-evaluation</a:t>
            </a:r>
            <a:endParaRPr lang="en-GB" sz="1200" dirty="0"/>
          </a:p>
        </p:txBody>
      </p:sp>
    </p:spTree>
    <p:extLst>
      <p:ext uri="{BB962C8B-B14F-4D97-AF65-F5344CB8AC3E}">
        <p14:creationId xmlns:p14="http://schemas.microsoft.com/office/powerpoint/2010/main" val="163749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7B80-8D6B-34CA-C210-332C23DBE423}"/>
              </a:ext>
            </a:extLst>
          </p:cNvPr>
          <p:cNvSpPr>
            <a:spLocks noGrp="1"/>
          </p:cNvSpPr>
          <p:nvPr>
            <p:ph type="title"/>
          </p:nvPr>
        </p:nvSpPr>
        <p:spPr/>
        <p:txBody>
          <a:bodyPr/>
          <a:lstStyle/>
          <a:p>
            <a:r>
              <a:rPr lang="en-US" dirty="0">
                <a:solidFill>
                  <a:srgbClr val="E62B7B"/>
                </a:solidFill>
              </a:rPr>
              <a:t>How do we ‘do’ an evaluation? </a:t>
            </a:r>
            <a:endParaRPr lang="en-GB" dirty="0">
              <a:solidFill>
                <a:srgbClr val="E62B7B"/>
              </a:solidFill>
            </a:endParaRPr>
          </a:p>
        </p:txBody>
      </p:sp>
      <p:sp>
        <p:nvSpPr>
          <p:cNvPr id="3" name="Content Placeholder 2">
            <a:extLst>
              <a:ext uri="{FF2B5EF4-FFF2-40B4-BE49-F238E27FC236}">
                <a16:creationId xmlns:a16="http://schemas.microsoft.com/office/drawing/2014/main" id="{BE6B1173-ACE0-1747-1B35-453031D92D76}"/>
              </a:ext>
            </a:extLst>
          </p:cNvPr>
          <p:cNvSpPr>
            <a:spLocks noGrp="1"/>
          </p:cNvSpPr>
          <p:nvPr>
            <p:ph idx="1"/>
          </p:nvPr>
        </p:nvSpPr>
        <p:spPr>
          <a:xfrm>
            <a:off x="838200" y="1924254"/>
            <a:ext cx="4901697" cy="3317702"/>
          </a:xfrm>
        </p:spPr>
        <p:txBody>
          <a:bodyPr>
            <a:normAutofit/>
          </a:bodyPr>
          <a:lstStyle/>
          <a:p>
            <a:r>
              <a:rPr lang="en-US" sz="2400" dirty="0"/>
              <a:t>There are a huge number of methods and approaches to conducting MEL. </a:t>
            </a:r>
          </a:p>
          <a:p>
            <a:r>
              <a:rPr lang="en-US" sz="2400" dirty="0"/>
              <a:t>What you choose depends on your unique circumstances - approaches need to be tailored to the specific nature of your activity and the objectives of the evaluation. </a:t>
            </a:r>
            <a:endParaRPr lang="en-GB" sz="2400" dirty="0"/>
          </a:p>
        </p:txBody>
      </p:sp>
      <p:sp>
        <p:nvSpPr>
          <p:cNvPr id="11" name="TextBox 10">
            <a:extLst>
              <a:ext uri="{FF2B5EF4-FFF2-40B4-BE49-F238E27FC236}">
                <a16:creationId xmlns:a16="http://schemas.microsoft.com/office/drawing/2014/main" id="{40E5B7A1-893A-1707-782C-07184CD17AC5}"/>
              </a:ext>
            </a:extLst>
          </p:cNvPr>
          <p:cNvSpPr txBox="1"/>
          <p:nvPr/>
        </p:nvSpPr>
        <p:spPr>
          <a:xfrm>
            <a:off x="6175973" y="1665068"/>
            <a:ext cx="4814934" cy="4610524"/>
          </a:xfrm>
          <a:prstGeom prst="rect">
            <a:avLst/>
          </a:prstGeom>
          <a:noFill/>
        </p:spPr>
        <p:txBody>
          <a:bodyPr wrap="square" numCol="2">
            <a:spAutoFit/>
          </a:bodyPr>
          <a:lstStyle/>
          <a:p>
            <a:pPr algn="l">
              <a:buFont typeface="+mj-lt"/>
              <a:buAutoNum type="arabicPeriod"/>
            </a:pPr>
            <a:r>
              <a:rPr lang="en-GB" sz="1600" b="0" i="0" dirty="0">
                <a:solidFill>
                  <a:srgbClr val="E62B7B"/>
                </a:solidFill>
                <a:effectLst/>
                <a:latin typeface="Söhne"/>
              </a:rPr>
              <a:t>Appreciative inquiry</a:t>
            </a:r>
          </a:p>
          <a:p>
            <a:pPr algn="l">
              <a:buFont typeface="+mj-lt"/>
              <a:buAutoNum type="arabicPeriod"/>
            </a:pPr>
            <a:r>
              <a:rPr lang="en-GB" sz="1600" b="0" i="0" dirty="0">
                <a:solidFill>
                  <a:srgbClr val="E62B7B"/>
                </a:solidFill>
                <a:effectLst/>
                <a:latin typeface="Söhne"/>
              </a:rPr>
              <a:t>Beneficiary assessment</a:t>
            </a:r>
          </a:p>
          <a:p>
            <a:pPr algn="l">
              <a:buFont typeface="+mj-lt"/>
              <a:buAutoNum type="arabicPeriod"/>
            </a:pPr>
            <a:r>
              <a:rPr lang="en-GB" sz="1600" b="0" i="0" dirty="0">
                <a:solidFill>
                  <a:srgbClr val="E62B7B"/>
                </a:solidFill>
                <a:effectLst/>
                <a:latin typeface="Söhne"/>
              </a:rPr>
              <a:t>Case study</a:t>
            </a:r>
          </a:p>
          <a:p>
            <a:pPr algn="l">
              <a:buFont typeface="+mj-lt"/>
              <a:buAutoNum type="arabicPeriod"/>
            </a:pPr>
            <a:r>
              <a:rPr lang="en-GB" sz="1600" b="0" i="0" dirty="0">
                <a:solidFill>
                  <a:srgbClr val="E62B7B"/>
                </a:solidFill>
                <a:effectLst/>
                <a:latin typeface="Söhne"/>
              </a:rPr>
              <a:t>Causal link monitoring</a:t>
            </a:r>
          </a:p>
          <a:p>
            <a:pPr algn="l">
              <a:buFont typeface="+mj-lt"/>
              <a:buAutoNum type="arabicPeriod"/>
            </a:pPr>
            <a:r>
              <a:rPr lang="en-GB" sz="1600" b="0" i="0" dirty="0">
                <a:solidFill>
                  <a:srgbClr val="E62B7B"/>
                </a:solidFill>
                <a:effectLst/>
                <a:latin typeface="Söhne"/>
              </a:rPr>
              <a:t>Collaborative outcomes reporting</a:t>
            </a:r>
          </a:p>
          <a:p>
            <a:pPr algn="l">
              <a:buFont typeface="+mj-lt"/>
              <a:buAutoNum type="arabicPeriod"/>
            </a:pPr>
            <a:r>
              <a:rPr lang="en-GB" sz="1600" b="0" i="0" dirty="0">
                <a:solidFill>
                  <a:srgbClr val="E62B7B"/>
                </a:solidFill>
                <a:effectLst/>
                <a:latin typeface="Söhne"/>
              </a:rPr>
              <a:t>Contribution analysis</a:t>
            </a:r>
          </a:p>
          <a:p>
            <a:pPr algn="l">
              <a:buFont typeface="+mj-lt"/>
              <a:buAutoNum type="arabicPeriod"/>
            </a:pPr>
            <a:r>
              <a:rPr lang="en-GB" sz="1600" b="0" i="0" dirty="0">
                <a:solidFill>
                  <a:srgbClr val="E62B7B"/>
                </a:solidFill>
                <a:effectLst/>
                <a:latin typeface="Söhne"/>
              </a:rPr>
              <a:t>Critical system heuristics</a:t>
            </a:r>
          </a:p>
          <a:p>
            <a:pPr algn="l">
              <a:buFont typeface="+mj-lt"/>
              <a:buAutoNum type="arabicPeriod"/>
            </a:pPr>
            <a:r>
              <a:rPr lang="en-GB" sz="1600" b="0" i="0" dirty="0">
                <a:solidFill>
                  <a:srgbClr val="E62B7B"/>
                </a:solidFill>
                <a:effectLst/>
                <a:latin typeface="Söhne"/>
              </a:rPr>
              <a:t>Democratic evaluation</a:t>
            </a:r>
          </a:p>
          <a:p>
            <a:pPr algn="l">
              <a:buFont typeface="+mj-lt"/>
              <a:buAutoNum type="arabicPeriod"/>
            </a:pPr>
            <a:r>
              <a:rPr lang="en-GB" sz="1600" b="0" i="0" dirty="0">
                <a:solidFill>
                  <a:srgbClr val="E62B7B"/>
                </a:solidFill>
                <a:effectLst/>
                <a:latin typeface="Söhne"/>
              </a:rPr>
              <a:t>Developmental evaluation</a:t>
            </a:r>
          </a:p>
          <a:p>
            <a:pPr algn="l">
              <a:buFont typeface="+mj-lt"/>
              <a:buAutoNum type="arabicPeriod"/>
            </a:pPr>
            <a:r>
              <a:rPr lang="en-GB" sz="1600" b="0" i="0" dirty="0">
                <a:solidFill>
                  <a:srgbClr val="E62B7B"/>
                </a:solidFill>
                <a:effectLst/>
                <a:latin typeface="Söhne"/>
              </a:rPr>
              <a:t>Empowerment evaluation</a:t>
            </a:r>
          </a:p>
          <a:p>
            <a:pPr algn="l">
              <a:buFont typeface="+mj-lt"/>
              <a:buAutoNum type="arabicPeriod"/>
            </a:pPr>
            <a:r>
              <a:rPr lang="en-GB" sz="1600" b="0" i="0" dirty="0">
                <a:solidFill>
                  <a:srgbClr val="E62B7B"/>
                </a:solidFill>
                <a:effectLst/>
                <a:latin typeface="Söhne"/>
              </a:rPr>
              <a:t>Horizontal evaluation</a:t>
            </a:r>
          </a:p>
          <a:p>
            <a:pPr algn="l">
              <a:buFont typeface="+mj-lt"/>
              <a:buAutoNum type="arabicPeriod"/>
            </a:pPr>
            <a:r>
              <a:rPr lang="en-GB" sz="1600" b="0" i="0" dirty="0">
                <a:solidFill>
                  <a:srgbClr val="E62B7B"/>
                </a:solidFill>
                <a:effectLst/>
                <a:latin typeface="Söhne"/>
              </a:rPr>
              <a:t>Innovation history</a:t>
            </a:r>
          </a:p>
          <a:p>
            <a:pPr algn="l">
              <a:buFont typeface="+mj-lt"/>
              <a:buAutoNum type="arabicPeriod"/>
            </a:pPr>
            <a:r>
              <a:rPr lang="en-GB" sz="1600" b="0" i="0" dirty="0">
                <a:solidFill>
                  <a:srgbClr val="E62B7B"/>
                </a:solidFill>
                <a:effectLst/>
                <a:latin typeface="Söhne"/>
              </a:rPr>
              <a:t>Institutional histories</a:t>
            </a:r>
          </a:p>
          <a:p>
            <a:pPr algn="l">
              <a:buFont typeface="+mj-lt"/>
              <a:buAutoNum type="arabicPeriod"/>
            </a:pPr>
            <a:r>
              <a:rPr lang="en-GB" sz="1600" b="0" i="0" dirty="0">
                <a:solidFill>
                  <a:srgbClr val="E62B7B"/>
                </a:solidFill>
                <a:effectLst/>
                <a:latin typeface="Söhne"/>
              </a:rPr>
              <a:t>Most significant change</a:t>
            </a:r>
          </a:p>
          <a:p>
            <a:pPr algn="l">
              <a:buFont typeface="+mj-lt"/>
              <a:buAutoNum type="arabicPeriod"/>
            </a:pPr>
            <a:r>
              <a:rPr lang="en-GB" sz="1600" b="0" i="0" dirty="0">
                <a:solidFill>
                  <a:srgbClr val="E62B7B"/>
                </a:solidFill>
                <a:effectLst/>
                <a:latin typeface="Söhne"/>
              </a:rPr>
              <a:t>Outcome harvesting</a:t>
            </a:r>
          </a:p>
          <a:p>
            <a:pPr algn="l">
              <a:buFont typeface="+mj-lt"/>
              <a:buAutoNum type="arabicPeriod"/>
            </a:pPr>
            <a:r>
              <a:rPr lang="en-GB" sz="1600" b="0" i="0" dirty="0">
                <a:solidFill>
                  <a:srgbClr val="E62B7B"/>
                </a:solidFill>
                <a:effectLst/>
                <a:latin typeface="Söhne"/>
              </a:rPr>
              <a:t>Outcome mapping</a:t>
            </a:r>
          </a:p>
          <a:p>
            <a:pPr algn="l">
              <a:buFont typeface="+mj-lt"/>
              <a:buAutoNum type="arabicPeriod"/>
            </a:pPr>
            <a:r>
              <a:rPr lang="en-GB" sz="1600" b="0" i="0" dirty="0">
                <a:solidFill>
                  <a:srgbClr val="E62B7B"/>
                </a:solidFill>
                <a:effectLst/>
                <a:latin typeface="Söhne"/>
              </a:rPr>
              <a:t>Participatory evaluation</a:t>
            </a:r>
          </a:p>
          <a:p>
            <a:pPr algn="l">
              <a:buFont typeface="+mj-lt"/>
              <a:buAutoNum type="arabicPeriod"/>
            </a:pPr>
            <a:r>
              <a:rPr lang="en-GB" sz="1600" b="0" i="0" dirty="0">
                <a:solidFill>
                  <a:srgbClr val="E62B7B"/>
                </a:solidFill>
                <a:effectLst/>
                <a:latin typeface="Söhne"/>
              </a:rPr>
              <a:t>Participatory rural appraisal (PRA) / Participatory learning for action (PLA)</a:t>
            </a:r>
          </a:p>
          <a:p>
            <a:pPr algn="l">
              <a:buFont typeface="+mj-lt"/>
              <a:buAutoNum type="arabicPeriod"/>
            </a:pPr>
            <a:r>
              <a:rPr lang="en-GB" sz="1600" b="0" i="0" dirty="0">
                <a:solidFill>
                  <a:srgbClr val="E62B7B"/>
                </a:solidFill>
                <a:effectLst/>
                <a:latin typeface="Söhne"/>
              </a:rPr>
              <a:t>Positive deviance</a:t>
            </a:r>
          </a:p>
          <a:p>
            <a:pPr algn="l">
              <a:buFont typeface="+mj-lt"/>
              <a:buAutoNum type="arabicPeriod"/>
            </a:pPr>
            <a:r>
              <a:rPr lang="en-GB" sz="1600" b="0" i="0" dirty="0">
                <a:solidFill>
                  <a:srgbClr val="E62B7B"/>
                </a:solidFill>
                <a:effectLst/>
                <a:latin typeface="Söhne"/>
              </a:rPr>
              <a:t>Qualitative impact assessment protocol</a:t>
            </a:r>
          </a:p>
          <a:p>
            <a:pPr algn="l">
              <a:buFont typeface="+mj-lt"/>
              <a:buAutoNum type="arabicPeriod"/>
            </a:pPr>
            <a:r>
              <a:rPr lang="en-GB" sz="1600" b="0" i="0" dirty="0">
                <a:solidFill>
                  <a:srgbClr val="E62B7B"/>
                </a:solidFill>
                <a:effectLst/>
                <a:latin typeface="Söhne"/>
              </a:rPr>
              <a:t>Randomised controlled trial</a:t>
            </a:r>
          </a:p>
          <a:p>
            <a:pPr algn="l">
              <a:buFont typeface="+mj-lt"/>
              <a:buAutoNum type="arabicPeriod"/>
            </a:pPr>
            <a:r>
              <a:rPr lang="en-GB" sz="1600" b="0" i="0" dirty="0">
                <a:solidFill>
                  <a:srgbClr val="E62B7B"/>
                </a:solidFill>
                <a:effectLst/>
                <a:latin typeface="Söhne"/>
              </a:rPr>
              <a:t>Rapid evaluation</a:t>
            </a:r>
          </a:p>
          <a:p>
            <a:pPr algn="l">
              <a:buFont typeface="+mj-lt"/>
              <a:buAutoNum type="arabicPeriod"/>
            </a:pPr>
            <a:r>
              <a:rPr lang="en-GB" sz="1600" b="0" i="0" dirty="0">
                <a:solidFill>
                  <a:srgbClr val="E62B7B"/>
                </a:solidFill>
                <a:effectLst/>
                <a:latin typeface="Söhne"/>
              </a:rPr>
              <a:t>Realist evaluation</a:t>
            </a:r>
          </a:p>
          <a:p>
            <a:pPr algn="l">
              <a:buFont typeface="+mj-lt"/>
              <a:buAutoNum type="arabicPeriod"/>
            </a:pPr>
            <a:r>
              <a:rPr lang="en-GB" sz="1600" b="0" i="0" dirty="0">
                <a:solidFill>
                  <a:srgbClr val="E62B7B"/>
                </a:solidFill>
                <a:effectLst/>
                <a:latin typeface="Söhne"/>
              </a:rPr>
              <a:t>Social return on investment</a:t>
            </a:r>
          </a:p>
          <a:p>
            <a:pPr algn="l">
              <a:buFont typeface="+mj-lt"/>
              <a:buAutoNum type="arabicPeriod"/>
            </a:pPr>
            <a:r>
              <a:rPr lang="en-GB" sz="1600" b="0" i="0" dirty="0">
                <a:solidFill>
                  <a:srgbClr val="E62B7B"/>
                </a:solidFill>
                <a:effectLst/>
                <a:latin typeface="Söhne"/>
              </a:rPr>
              <a:t>Success case method</a:t>
            </a:r>
          </a:p>
          <a:p>
            <a:pPr algn="l">
              <a:buFont typeface="+mj-lt"/>
              <a:buAutoNum type="arabicPeriod"/>
            </a:pPr>
            <a:r>
              <a:rPr lang="en-GB" sz="1600" b="0" i="0" dirty="0">
                <a:solidFill>
                  <a:srgbClr val="E62B7B"/>
                </a:solidFill>
                <a:effectLst/>
                <a:latin typeface="Söhne"/>
              </a:rPr>
              <a:t>Utilisation-focused evaluation</a:t>
            </a:r>
          </a:p>
        </p:txBody>
      </p:sp>
      <p:sp>
        <p:nvSpPr>
          <p:cNvPr id="13" name="TextBox 12">
            <a:extLst>
              <a:ext uri="{FF2B5EF4-FFF2-40B4-BE49-F238E27FC236}">
                <a16:creationId xmlns:a16="http://schemas.microsoft.com/office/drawing/2014/main" id="{D9A4100B-5EB1-6156-476A-586CB80BD849}"/>
              </a:ext>
            </a:extLst>
          </p:cNvPr>
          <p:cNvSpPr txBox="1"/>
          <p:nvPr/>
        </p:nvSpPr>
        <p:spPr>
          <a:xfrm>
            <a:off x="630349" y="5969655"/>
            <a:ext cx="4158934" cy="523220"/>
          </a:xfrm>
          <a:prstGeom prst="rect">
            <a:avLst/>
          </a:prstGeom>
          <a:noFill/>
        </p:spPr>
        <p:txBody>
          <a:bodyPr wrap="square">
            <a:spAutoFit/>
          </a:bodyPr>
          <a:lstStyle/>
          <a:p>
            <a:r>
              <a:rPr lang="en-GB" sz="1400" dirty="0">
                <a:hlinkClick r:id="rId3"/>
              </a:rPr>
              <a:t>https://www.betterevaluation.org/methods-approaches/approaches</a:t>
            </a:r>
            <a:endParaRPr lang="en-GB" sz="1400" dirty="0"/>
          </a:p>
        </p:txBody>
      </p:sp>
    </p:spTree>
    <p:extLst>
      <p:ext uri="{BB962C8B-B14F-4D97-AF65-F5344CB8AC3E}">
        <p14:creationId xmlns:p14="http://schemas.microsoft.com/office/powerpoint/2010/main" val="237348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7437-9592-479A-42B8-86407A2C45CA}"/>
              </a:ext>
            </a:extLst>
          </p:cNvPr>
          <p:cNvSpPr>
            <a:spLocks noGrp="1"/>
          </p:cNvSpPr>
          <p:nvPr>
            <p:ph type="title"/>
          </p:nvPr>
        </p:nvSpPr>
        <p:spPr/>
        <p:txBody>
          <a:bodyPr/>
          <a:lstStyle/>
          <a:p>
            <a:r>
              <a:rPr lang="en-US" dirty="0">
                <a:solidFill>
                  <a:srgbClr val="E62B7B"/>
                </a:solidFill>
              </a:rPr>
              <a:t>Choosing appropriate evaluation methods and processes </a:t>
            </a:r>
            <a:endParaRPr lang="en-GB" dirty="0">
              <a:solidFill>
                <a:srgbClr val="E62B7B"/>
              </a:solidFill>
            </a:endParaRPr>
          </a:p>
        </p:txBody>
      </p:sp>
      <p:sp>
        <p:nvSpPr>
          <p:cNvPr id="3" name="Content Placeholder 2">
            <a:extLst>
              <a:ext uri="{FF2B5EF4-FFF2-40B4-BE49-F238E27FC236}">
                <a16:creationId xmlns:a16="http://schemas.microsoft.com/office/drawing/2014/main" id="{E20CCD77-0797-0D4A-6272-546B171D6ECA}"/>
              </a:ext>
            </a:extLst>
          </p:cNvPr>
          <p:cNvSpPr>
            <a:spLocks noGrp="1"/>
          </p:cNvSpPr>
          <p:nvPr>
            <p:ph idx="1"/>
          </p:nvPr>
        </p:nvSpPr>
        <p:spPr>
          <a:xfrm>
            <a:off x="838200" y="1951923"/>
            <a:ext cx="10871447" cy="4814872"/>
          </a:xfrm>
        </p:spPr>
        <p:txBody>
          <a:bodyPr>
            <a:normAutofit lnSpcReduction="10000"/>
          </a:bodyPr>
          <a:lstStyle/>
          <a:p>
            <a:pPr marL="0" indent="0">
              <a:buNone/>
            </a:pPr>
            <a:r>
              <a:rPr lang="en-US" dirty="0"/>
              <a:t>The Rainbow Framework:  </a:t>
            </a:r>
            <a:endParaRPr lang="en-GB" dirty="0"/>
          </a:p>
          <a:p>
            <a:pPr marL="514350" indent="-514350">
              <a:buFont typeface="+mj-lt"/>
              <a:buAutoNum type="arabicPeriod"/>
            </a:pPr>
            <a:r>
              <a:rPr lang="en-US" dirty="0">
                <a:solidFill>
                  <a:schemeClr val="bg2">
                    <a:lumMod val="75000"/>
                  </a:schemeClr>
                </a:solidFill>
              </a:rPr>
              <a:t>Manage </a:t>
            </a:r>
          </a:p>
          <a:p>
            <a:pPr marL="514350" indent="-514350">
              <a:buFont typeface="+mj-lt"/>
              <a:buAutoNum type="arabicPeriod"/>
            </a:pPr>
            <a:r>
              <a:rPr lang="en-US" dirty="0">
                <a:solidFill>
                  <a:srgbClr val="FF0000"/>
                </a:solidFill>
              </a:rPr>
              <a:t>Define</a:t>
            </a:r>
          </a:p>
          <a:p>
            <a:pPr marL="514350" indent="-514350">
              <a:buFont typeface="+mj-lt"/>
              <a:buAutoNum type="arabicPeriod"/>
            </a:pPr>
            <a:r>
              <a:rPr lang="en-US" dirty="0">
                <a:solidFill>
                  <a:srgbClr val="FFC000"/>
                </a:solidFill>
              </a:rPr>
              <a:t>Frame</a:t>
            </a:r>
          </a:p>
          <a:p>
            <a:pPr marL="514350" indent="-514350">
              <a:buFont typeface="+mj-lt"/>
              <a:buAutoNum type="arabicPeriod"/>
            </a:pPr>
            <a:r>
              <a:rPr lang="en-US" dirty="0">
                <a:solidFill>
                  <a:srgbClr val="FFFF00"/>
                </a:solidFill>
              </a:rPr>
              <a:t>Describe</a:t>
            </a:r>
          </a:p>
          <a:p>
            <a:pPr marL="514350" indent="-514350">
              <a:buFont typeface="+mj-lt"/>
              <a:buAutoNum type="arabicPeriod"/>
            </a:pPr>
            <a:r>
              <a:rPr lang="en-US" dirty="0">
                <a:solidFill>
                  <a:srgbClr val="92D050"/>
                </a:solidFill>
              </a:rPr>
              <a:t>Understand Causes</a:t>
            </a:r>
          </a:p>
          <a:p>
            <a:pPr marL="514350" indent="-514350">
              <a:buFont typeface="+mj-lt"/>
              <a:buAutoNum type="arabicPeriod"/>
            </a:pPr>
            <a:r>
              <a:rPr lang="en-US" dirty="0" err="1">
                <a:solidFill>
                  <a:srgbClr val="0070C0"/>
                </a:solidFill>
              </a:rPr>
              <a:t>Synthesise</a:t>
            </a:r>
            <a:endParaRPr lang="en-US" dirty="0">
              <a:solidFill>
                <a:srgbClr val="0070C0"/>
              </a:solidFill>
            </a:endParaRPr>
          </a:p>
          <a:p>
            <a:pPr marL="514350" indent="-514350">
              <a:buFont typeface="+mj-lt"/>
              <a:buAutoNum type="arabicPeriod"/>
            </a:pPr>
            <a:r>
              <a:rPr lang="en-US" dirty="0">
                <a:solidFill>
                  <a:schemeClr val="accent5">
                    <a:lumMod val="60000"/>
                    <a:lumOff val="40000"/>
                  </a:schemeClr>
                </a:solidFill>
              </a:rPr>
              <a:t>Report and Support Use</a:t>
            </a:r>
          </a:p>
          <a:p>
            <a:pPr marL="0" indent="0">
              <a:buNone/>
            </a:pPr>
            <a:endParaRPr lang="en-US" dirty="0">
              <a:solidFill>
                <a:schemeClr val="accent5">
                  <a:lumMod val="60000"/>
                  <a:lumOff val="40000"/>
                </a:schemeClr>
              </a:solidFill>
            </a:endParaRPr>
          </a:p>
          <a:p>
            <a:pPr marL="0" indent="0">
              <a:buNone/>
            </a:pPr>
            <a:r>
              <a:rPr lang="en-US" sz="1800" dirty="0">
                <a:hlinkClick r:id="rId2"/>
              </a:rPr>
              <a:t>https://www.betterevaluation.org/frameworks-guides/rainbow-framework</a:t>
            </a:r>
            <a:endParaRPr lang="en-US" sz="1800" dirty="0"/>
          </a:p>
          <a:p>
            <a:pPr marL="0" indent="0">
              <a:buNone/>
            </a:pPr>
            <a:endParaRPr lang="en-GB" dirty="0">
              <a:solidFill>
                <a:schemeClr val="accent5">
                  <a:lumMod val="60000"/>
                  <a:lumOff val="40000"/>
                </a:schemeClr>
              </a:solidFill>
            </a:endParaRPr>
          </a:p>
        </p:txBody>
      </p:sp>
    </p:spTree>
    <p:extLst>
      <p:ext uri="{BB962C8B-B14F-4D97-AF65-F5344CB8AC3E}">
        <p14:creationId xmlns:p14="http://schemas.microsoft.com/office/powerpoint/2010/main" val="223087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7437-9592-479A-42B8-86407A2C45CA}"/>
              </a:ext>
            </a:extLst>
          </p:cNvPr>
          <p:cNvSpPr>
            <a:spLocks noGrp="1"/>
          </p:cNvSpPr>
          <p:nvPr>
            <p:ph type="title"/>
          </p:nvPr>
        </p:nvSpPr>
        <p:spPr/>
        <p:txBody>
          <a:bodyPr/>
          <a:lstStyle/>
          <a:p>
            <a:r>
              <a:rPr lang="en-US" dirty="0">
                <a:solidFill>
                  <a:srgbClr val="E62B7B"/>
                </a:solidFill>
              </a:rPr>
              <a:t>Choosing appropriate evaluation methods and processes </a:t>
            </a:r>
            <a:endParaRPr lang="en-GB" dirty="0">
              <a:solidFill>
                <a:srgbClr val="E62B7B"/>
              </a:solidFill>
            </a:endParaRPr>
          </a:p>
        </p:txBody>
      </p:sp>
      <p:sp>
        <p:nvSpPr>
          <p:cNvPr id="3" name="Content Placeholder 2">
            <a:extLst>
              <a:ext uri="{FF2B5EF4-FFF2-40B4-BE49-F238E27FC236}">
                <a16:creationId xmlns:a16="http://schemas.microsoft.com/office/drawing/2014/main" id="{E20CCD77-0797-0D4A-6272-546B171D6ECA}"/>
              </a:ext>
            </a:extLst>
          </p:cNvPr>
          <p:cNvSpPr>
            <a:spLocks noGrp="1"/>
          </p:cNvSpPr>
          <p:nvPr>
            <p:ph idx="1"/>
          </p:nvPr>
        </p:nvSpPr>
        <p:spPr>
          <a:xfrm>
            <a:off x="838200" y="1896646"/>
            <a:ext cx="10871447" cy="4961354"/>
          </a:xfrm>
        </p:spPr>
        <p:txBody>
          <a:bodyPr>
            <a:normAutofit fontScale="92500" lnSpcReduction="20000"/>
          </a:bodyPr>
          <a:lstStyle/>
          <a:p>
            <a:pPr marL="0" indent="0">
              <a:buNone/>
            </a:pPr>
            <a:r>
              <a:rPr lang="en-US" dirty="0"/>
              <a:t>The Rainbow Framework:  </a:t>
            </a:r>
            <a:endParaRPr lang="en-GB" dirty="0"/>
          </a:p>
          <a:p>
            <a:pPr marL="514350" indent="-514350">
              <a:buFont typeface="+mj-lt"/>
              <a:buAutoNum type="arabicPeriod"/>
            </a:pPr>
            <a:r>
              <a:rPr lang="en-US" dirty="0">
                <a:solidFill>
                  <a:srgbClr val="002060"/>
                </a:solidFill>
              </a:rPr>
              <a:t>Manage –how decisions will be made for each step of the evaluation and ensuring they are implemented well. </a:t>
            </a:r>
          </a:p>
          <a:p>
            <a:pPr marL="514350" indent="-514350">
              <a:buFont typeface="+mj-lt"/>
              <a:buAutoNum type="arabicPeriod"/>
            </a:pPr>
            <a:r>
              <a:rPr lang="en-US" dirty="0">
                <a:solidFill>
                  <a:srgbClr val="FF0000"/>
                </a:solidFill>
              </a:rPr>
              <a:t>Define – the project and how actions are understood to contribute to impact (Theory of Change). </a:t>
            </a:r>
          </a:p>
          <a:p>
            <a:pPr marL="514350" indent="-514350">
              <a:buFont typeface="+mj-lt"/>
              <a:buAutoNum type="arabicPeriod"/>
            </a:pPr>
            <a:r>
              <a:rPr lang="en-US" dirty="0">
                <a:solidFill>
                  <a:srgbClr val="FFC000"/>
                </a:solidFill>
              </a:rPr>
              <a:t>Frame – being clear about the boundaries of the evaluation.</a:t>
            </a:r>
          </a:p>
          <a:p>
            <a:pPr marL="514350" indent="-514350">
              <a:buFont typeface="+mj-lt"/>
              <a:buAutoNum type="arabicPeriod"/>
            </a:pPr>
            <a:r>
              <a:rPr lang="en-US" dirty="0">
                <a:solidFill>
                  <a:schemeClr val="accent1">
                    <a:lumMod val="60000"/>
                    <a:lumOff val="40000"/>
                  </a:schemeClr>
                </a:solidFill>
              </a:rPr>
              <a:t>Describe – collecting or retrieving data and analyzing it to answer your evaluation questions. </a:t>
            </a:r>
          </a:p>
          <a:p>
            <a:pPr marL="514350" indent="-514350">
              <a:buFont typeface="+mj-lt"/>
              <a:buAutoNum type="arabicPeriod"/>
            </a:pPr>
            <a:r>
              <a:rPr lang="en-US" dirty="0">
                <a:solidFill>
                  <a:srgbClr val="92D050"/>
                </a:solidFill>
              </a:rPr>
              <a:t>Understand Causes – addressing questions about cause and effect </a:t>
            </a:r>
          </a:p>
          <a:p>
            <a:pPr marL="514350" indent="-514350">
              <a:buFont typeface="+mj-lt"/>
              <a:buAutoNum type="arabicPeriod"/>
            </a:pPr>
            <a:r>
              <a:rPr lang="en-US" dirty="0" err="1">
                <a:solidFill>
                  <a:srgbClr val="0070C0"/>
                </a:solidFill>
              </a:rPr>
              <a:t>Synthesise</a:t>
            </a:r>
            <a:r>
              <a:rPr lang="en-US" dirty="0">
                <a:solidFill>
                  <a:srgbClr val="0070C0"/>
                </a:solidFill>
              </a:rPr>
              <a:t> – bring together data to provide and overall conclusion </a:t>
            </a:r>
          </a:p>
          <a:p>
            <a:pPr marL="514350" indent="-514350">
              <a:buFont typeface="+mj-lt"/>
              <a:buAutoNum type="arabicPeriod"/>
            </a:pPr>
            <a:r>
              <a:rPr lang="en-US" dirty="0">
                <a:solidFill>
                  <a:schemeClr val="accent5">
                    <a:lumMod val="60000"/>
                    <a:lumOff val="40000"/>
                  </a:schemeClr>
                </a:solidFill>
              </a:rPr>
              <a:t>Report and Support Use – communicate findings, facilitate learning and adaptation. </a:t>
            </a:r>
          </a:p>
          <a:p>
            <a:pPr marL="0" indent="0">
              <a:buNone/>
            </a:pPr>
            <a:r>
              <a:rPr lang="en-US" sz="1300" dirty="0">
                <a:hlinkClick r:id="rId2"/>
              </a:rPr>
              <a:t>https://www.betterevaluation.org/frameworks-guides/rainbow-framework</a:t>
            </a:r>
            <a:endParaRPr lang="en-US" sz="1300" dirty="0"/>
          </a:p>
          <a:p>
            <a:pPr marL="0" indent="0">
              <a:buNone/>
            </a:pPr>
            <a:r>
              <a:rPr lang="en-US" sz="1300" dirty="0">
                <a:hlinkClick r:id="rId3"/>
              </a:rPr>
              <a:t>https://www.betterevaluation.org/methods-approaches</a:t>
            </a:r>
            <a:r>
              <a:rPr lang="en-US" sz="1300" dirty="0"/>
              <a:t> </a:t>
            </a:r>
          </a:p>
          <a:p>
            <a:pPr marL="0" indent="0">
              <a:buNone/>
            </a:pPr>
            <a:endParaRPr lang="en-GB" dirty="0">
              <a:solidFill>
                <a:schemeClr val="accent5">
                  <a:lumMod val="60000"/>
                  <a:lumOff val="40000"/>
                </a:schemeClr>
              </a:solidFill>
            </a:endParaRPr>
          </a:p>
        </p:txBody>
      </p:sp>
    </p:spTree>
    <p:extLst>
      <p:ext uri="{BB962C8B-B14F-4D97-AF65-F5344CB8AC3E}">
        <p14:creationId xmlns:p14="http://schemas.microsoft.com/office/powerpoint/2010/main" val="21683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E573-F1F1-AFEE-3E7E-00CBA4B8C33A}"/>
              </a:ext>
            </a:extLst>
          </p:cNvPr>
          <p:cNvSpPr>
            <a:spLocks noGrp="1"/>
          </p:cNvSpPr>
          <p:nvPr>
            <p:ph type="title"/>
          </p:nvPr>
        </p:nvSpPr>
        <p:spPr/>
        <p:txBody>
          <a:bodyPr/>
          <a:lstStyle/>
          <a:p>
            <a:r>
              <a:rPr lang="en-US" dirty="0">
                <a:solidFill>
                  <a:srgbClr val="E62B7B"/>
                </a:solidFill>
              </a:rPr>
              <a:t>Theory of Change (</a:t>
            </a:r>
            <a:r>
              <a:rPr lang="en-US" dirty="0" err="1">
                <a:solidFill>
                  <a:srgbClr val="E62B7B"/>
                </a:solidFill>
              </a:rPr>
              <a:t>ToC</a:t>
            </a:r>
            <a:r>
              <a:rPr lang="en-US" dirty="0">
                <a:solidFill>
                  <a:srgbClr val="E62B7B"/>
                </a:solidFill>
              </a:rPr>
              <a:t>)</a:t>
            </a:r>
            <a:endParaRPr lang="en-GB" dirty="0">
              <a:solidFill>
                <a:srgbClr val="E62B7B"/>
              </a:solidFill>
            </a:endParaRPr>
          </a:p>
        </p:txBody>
      </p:sp>
      <p:sp>
        <p:nvSpPr>
          <p:cNvPr id="3" name="Content Placeholder 2">
            <a:extLst>
              <a:ext uri="{FF2B5EF4-FFF2-40B4-BE49-F238E27FC236}">
                <a16:creationId xmlns:a16="http://schemas.microsoft.com/office/drawing/2014/main" id="{C31D562E-8E12-8A74-CB76-472D3BD141D3}"/>
              </a:ext>
            </a:extLst>
          </p:cNvPr>
          <p:cNvSpPr>
            <a:spLocks noGrp="1"/>
          </p:cNvSpPr>
          <p:nvPr>
            <p:ph idx="1"/>
          </p:nvPr>
        </p:nvSpPr>
        <p:spPr>
          <a:xfrm>
            <a:off x="838200" y="1435776"/>
            <a:ext cx="10515600" cy="857204"/>
          </a:xfrm>
        </p:spPr>
        <p:txBody>
          <a:bodyPr>
            <a:normAutofit/>
          </a:bodyPr>
          <a:lstStyle/>
          <a:p>
            <a:pPr marL="0" indent="0">
              <a:buNone/>
            </a:pPr>
            <a:r>
              <a:rPr lang="en-US" sz="2000" dirty="0">
                <a:solidFill>
                  <a:srgbClr val="001C42"/>
                </a:solidFill>
              </a:rPr>
              <a:t>E</a:t>
            </a:r>
            <a:r>
              <a:rPr lang="en-US" sz="2000" b="0" i="0" dirty="0">
                <a:solidFill>
                  <a:srgbClr val="001C42"/>
                </a:solidFill>
                <a:effectLst/>
              </a:rPr>
              <a:t>xplains how your project, programme, policy, or strategy, is understood to contribute to a chain of results that produce the intended or actual impacts. </a:t>
            </a:r>
          </a:p>
        </p:txBody>
      </p:sp>
      <p:sp>
        <p:nvSpPr>
          <p:cNvPr id="7" name="TextBox 6">
            <a:extLst>
              <a:ext uri="{FF2B5EF4-FFF2-40B4-BE49-F238E27FC236}">
                <a16:creationId xmlns:a16="http://schemas.microsoft.com/office/drawing/2014/main" id="{3DDB3EB9-C701-DCB1-35D7-0FBD93BF15EB}"/>
              </a:ext>
            </a:extLst>
          </p:cNvPr>
          <p:cNvSpPr txBox="1"/>
          <p:nvPr/>
        </p:nvSpPr>
        <p:spPr>
          <a:xfrm>
            <a:off x="2909493" y="2380747"/>
            <a:ext cx="6822675" cy="738664"/>
          </a:xfrm>
          <a:prstGeom prst="rect">
            <a:avLst/>
          </a:prstGeom>
          <a:noFill/>
        </p:spPr>
        <p:txBody>
          <a:bodyPr wrap="square">
            <a:spAutoFit/>
          </a:bodyPr>
          <a:lstStyle/>
          <a:p>
            <a:pPr marL="0" indent="0">
              <a:buNone/>
            </a:pPr>
            <a:endParaRPr lang="en-US" sz="1800" dirty="0">
              <a:solidFill>
                <a:srgbClr val="001C42"/>
              </a:solidFill>
              <a:latin typeface="Barlow" panose="00000500000000000000" pitchFamily="2" charset="0"/>
            </a:endParaRPr>
          </a:p>
          <a:p>
            <a:pPr marL="0" indent="0">
              <a:buNone/>
            </a:pPr>
            <a:r>
              <a:rPr lang="en-US" sz="2400" b="1" dirty="0">
                <a:solidFill>
                  <a:srgbClr val="E62B7B"/>
                </a:solidFill>
                <a:latin typeface="Barlow" panose="00000500000000000000" pitchFamily="2" charset="0"/>
              </a:rPr>
              <a:t>Activities -&gt; Outputs -&gt;Outcomes -&gt; Impact</a:t>
            </a:r>
            <a:endParaRPr lang="en-GB" sz="2400" b="1" dirty="0">
              <a:solidFill>
                <a:srgbClr val="E62B7B"/>
              </a:solidFill>
            </a:endParaRPr>
          </a:p>
        </p:txBody>
      </p:sp>
      <p:sp>
        <p:nvSpPr>
          <p:cNvPr id="8" name="Content Placeholder 2">
            <a:extLst>
              <a:ext uri="{FF2B5EF4-FFF2-40B4-BE49-F238E27FC236}">
                <a16:creationId xmlns:a16="http://schemas.microsoft.com/office/drawing/2014/main" id="{8BDE419A-E215-8846-2770-747FCCB204DC}"/>
              </a:ext>
            </a:extLst>
          </p:cNvPr>
          <p:cNvSpPr txBox="1">
            <a:spLocks/>
          </p:cNvSpPr>
          <p:nvPr/>
        </p:nvSpPr>
        <p:spPr>
          <a:xfrm>
            <a:off x="773577" y="3469222"/>
            <a:ext cx="10644845" cy="24347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r>
              <a:rPr lang="en-US" sz="1400" kern="100" dirty="0">
                <a:effectLst/>
                <a:ea typeface="Aptos" panose="020B0004020202020204" pitchFamily="34" charset="0"/>
                <a:cs typeface="Times New Roman" panose="02020603050405020304" pitchFamily="18" charset="0"/>
              </a:rPr>
              <a:t>The steps to build a Theory of Change:</a:t>
            </a:r>
            <a:endParaRPr lang="en-GB" sz="1400" kern="100" dirty="0">
              <a:effectLst/>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Agree the long-term intended impact (the big long-term change you want to see)</a:t>
            </a:r>
            <a:endParaRPr lang="en-GB" sz="1400" kern="100" dirty="0">
              <a:effectLst/>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Map outcomes (the real changes resulting from your activities) backwards, thinking of them as necessary pre-conditions</a:t>
            </a:r>
            <a:endParaRPr lang="en-GB" sz="1400" kern="100" dirty="0">
              <a:effectLst/>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Identify activities (the things we do - our services, products, campaigns, etc.) necessary to achieve outcomes</a:t>
            </a:r>
            <a:endParaRPr lang="en-GB" sz="1400" kern="100" dirty="0">
              <a:effectLst/>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Identify assumptions (enablers and risks underlying your theory) to interrogate your theory. At this stage, you identify key assumptions you have made between the work delivered and the difference you want to make, and about the overall rationale and context.</a:t>
            </a:r>
            <a:endParaRPr lang="en-GB" sz="1400" kern="100" dirty="0">
              <a:effectLst/>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Establish a timeline and plan resources</a:t>
            </a:r>
            <a:endParaRPr lang="en-GB" sz="1400" kern="100" dirty="0">
              <a:effectLst/>
              <a:ea typeface="Aptos" panose="020B000402020202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Produce a diagram and narrative</a:t>
            </a:r>
            <a:endParaRPr lang="en-GB" sz="1400" kern="100" dirty="0">
              <a:effectLst/>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8D60F20E-BE35-68AE-ACC2-BC96583E1C3B}"/>
              </a:ext>
            </a:extLst>
          </p:cNvPr>
          <p:cNvSpPr txBox="1">
            <a:spLocks/>
          </p:cNvSpPr>
          <p:nvPr/>
        </p:nvSpPr>
        <p:spPr>
          <a:xfrm>
            <a:off x="838200" y="4815197"/>
            <a:ext cx="10515600" cy="704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001C42"/>
              </a:solidFill>
              <a:latin typeface="Barlow" panose="00000500000000000000" pitchFamily="2" charset="0"/>
            </a:endParaRPr>
          </a:p>
        </p:txBody>
      </p:sp>
      <p:sp>
        <p:nvSpPr>
          <p:cNvPr id="4" name="TextBox 3">
            <a:extLst>
              <a:ext uri="{FF2B5EF4-FFF2-40B4-BE49-F238E27FC236}">
                <a16:creationId xmlns:a16="http://schemas.microsoft.com/office/drawing/2014/main" id="{28ED2FC3-46CD-737C-9060-061154DF3E09}"/>
              </a:ext>
            </a:extLst>
          </p:cNvPr>
          <p:cNvSpPr txBox="1"/>
          <p:nvPr/>
        </p:nvSpPr>
        <p:spPr>
          <a:xfrm>
            <a:off x="889140" y="6288581"/>
            <a:ext cx="10878918" cy="276999"/>
          </a:xfrm>
          <a:prstGeom prst="rect">
            <a:avLst/>
          </a:prstGeom>
          <a:noFill/>
        </p:spPr>
        <p:txBody>
          <a:bodyPr wrap="square" rtlCol="0">
            <a:spAutoFit/>
          </a:bodyPr>
          <a:lstStyle/>
          <a:p>
            <a:r>
              <a:rPr lang="en-US" sz="1200" dirty="0">
                <a:hlinkClick r:id="rId3"/>
              </a:rPr>
              <a:t>https://www.ncvo.org.uk/help-and-guidance/strategy-and-impact/strategy-and-business-planning/theory-of-change/</a:t>
            </a:r>
            <a:endParaRPr lang="en-GB" sz="1200" dirty="0"/>
          </a:p>
        </p:txBody>
      </p:sp>
      <p:sp>
        <p:nvSpPr>
          <p:cNvPr id="5" name="TextBox 4">
            <a:extLst>
              <a:ext uri="{FF2B5EF4-FFF2-40B4-BE49-F238E27FC236}">
                <a16:creationId xmlns:a16="http://schemas.microsoft.com/office/drawing/2014/main" id="{0CBEDED1-83DE-B49D-606A-8EC5609E16BF}"/>
              </a:ext>
            </a:extLst>
          </p:cNvPr>
          <p:cNvSpPr txBox="1"/>
          <p:nvPr/>
        </p:nvSpPr>
        <p:spPr>
          <a:xfrm>
            <a:off x="838200" y="2292980"/>
            <a:ext cx="4142586" cy="369332"/>
          </a:xfrm>
          <a:prstGeom prst="rect">
            <a:avLst/>
          </a:prstGeom>
          <a:noFill/>
        </p:spPr>
        <p:txBody>
          <a:bodyPr wrap="square" rtlCol="0">
            <a:spAutoFit/>
          </a:bodyPr>
          <a:lstStyle/>
          <a:p>
            <a:r>
              <a:rPr lang="en-US" dirty="0"/>
              <a:t>Theory of Change Logic Model: </a:t>
            </a:r>
            <a:endParaRPr lang="en-GB" dirty="0"/>
          </a:p>
        </p:txBody>
      </p:sp>
    </p:spTree>
    <p:extLst>
      <p:ext uri="{BB962C8B-B14F-4D97-AF65-F5344CB8AC3E}">
        <p14:creationId xmlns:p14="http://schemas.microsoft.com/office/powerpoint/2010/main" val="344507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7279</TotalTime>
  <Words>2288</Words>
  <Application>Microsoft Office PowerPoint</Application>
  <PresentationFormat>Widescreen</PresentationFormat>
  <Paragraphs>271</Paragraphs>
  <Slides>36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Aptos Display</vt:lpstr>
      <vt:lpstr>Arial</vt:lpstr>
      <vt:lpstr>Barlow</vt:lpstr>
      <vt:lpstr>Courier New</vt:lpstr>
      <vt:lpstr>Söhne</vt:lpstr>
      <vt:lpstr>Symbol</vt:lpstr>
      <vt:lpstr>Office Theme</vt:lpstr>
      <vt:lpstr>Understanding Food Partnership Impact</vt:lpstr>
      <vt:lpstr>Session outline</vt:lpstr>
      <vt:lpstr>Learning objectives </vt:lpstr>
      <vt:lpstr>What is MEL?</vt:lpstr>
      <vt:lpstr>Different types of evaluation </vt:lpstr>
      <vt:lpstr>How do we ‘do’ an evaluation? </vt:lpstr>
      <vt:lpstr>Choosing appropriate evaluation methods and processes </vt:lpstr>
      <vt:lpstr>Choosing appropriate evaluation methods and processes </vt:lpstr>
      <vt:lpstr>Theory of Change (ToC)</vt:lpstr>
      <vt:lpstr>ToC Template: Logic Model </vt:lpstr>
      <vt:lpstr>ToC Example: SFP</vt:lpstr>
      <vt:lpstr>ToC Example: Good Food Oxfordshire (draft)</vt:lpstr>
      <vt:lpstr>Applying MEL to the food partnership context</vt:lpstr>
      <vt:lpstr>Twin Attribution Problem</vt:lpstr>
      <vt:lpstr>PowerPoint Presentation</vt:lpstr>
      <vt:lpstr>What do Food Partnerships do? </vt:lpstr>
      <vt:lpstr>PowerPoint Presentation</vt:lpstr>
      <vt:lpstr>What are the outputs?</vt:lpstr>
      <vt:lpstr>Tracking your activity and impact </vt:lpstr>
      <vt:lpstr>Create a database to log activity </vt:lpstr>
      <vt:lpstr>Using your activity and impact data </vt:lpstr>
      <vt:lpstr>Evaluating your backbone effectiveness</vt:lpstr>
      <vt:lpstr>Measuring Systems changes </vt:lpstr>
      <vt:lpstr>PowerPoint Presentation</vt:lpstr>
      <vt:lpstr>PowerPoint Presentation</vt:lpstr>
      <vt:lpstr>What can we track and measure? </vt:lpstr>
      <vt:lpstr>Worked Example: Health </vt:lpstr>
      <vt:lpstr>Proxy variables and levers for change</vt:lpstr>
      <vt:lpstr>Worked Example: Health </vt:lpstr>
      <vt:lpstr>Bristol Good Food 2030: Key Performance Indicators </vt:lpstr>
      <vt:lpstr>Sustainable Food Places – Levers for Change Indicators</vt:lpstr>
      <vt:lpstr>Who collects the data? </vt:lpstr>
      <vt:lpstr>Gathering data from partners</vt:lpstr>
      <vt:lpstr>Addressing the twin attribution problem </vt:lpstr>
      <vt:lpstr>Thanks! Any questions?</vt:lpstr>
      <vt:lpstr>Further Reading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Making-the-Case for your Food Partnership</dc:title>
  <dc:creator>Callum Etches</dc:creator>
  <cp:lastModifiedBy>Callum Etches</cp:lastModifiedBy>
  <cp:revision>4</cp:revision>
  <dcterms:created xsi:type="dcterms:W3CDTF">2024-04-05T10:11:20Z</dcterms:created>
  <dcterms:modified xsi:type="dcterms:W3CDTF">2024-07-12T09:29:32Z</dcterms:modified>
</cp:coreProperties>
</file>